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1"/>
  </p:notesMasterIdLst>
  <p:sldIdLst>
    <p:sldId id="1528" r:id="rId2"/>
    <p:sldId id="411" r:id="rId3"/>
    <p:sldId id="1527" r:id="rId4"/>
    <p:sldId id="1529" r:id="rId5"/>
    <p:sldId id="1530" r:id="rId6"/>
    <p:sldId id="1531" r:id="rId7"/>
    <p:sldId id="1532" r:id="rId8"/>
    <p:sldId id="1534" r:id="rId9"/>
    <p:sldId id="1533" r:id="rId10"/>
    <p:sldId id="1535" r:id="rId11"/>
    <p:sldId id="1537" r:id="rId12"/>
    <p:sldId id="1538" r:id="rId13"/>
    <p:sldId id="1539" r:id="rId14"/>
    <p:sldId id="1540" r:id="rId15"/>
    <p:sldId id="1541" r:id="rId16"/>
    <p:sldId id="1542" r:id="rId17"/>
    <p:sldId id="1543" r:id="rId18"/>
    <p:sldId id="1544" r:id="rId19"/>
    <p:sldId id="1545" r:id="rId20"/>
  </p:sldIdLst>
  <p:sldSz cx="9144000" cy="6858000" type="screen4x3"/>
  <p:notesSz cx="6858000" cy="9144000"/>
  <p:embeddedFontLst>
    <p:embeddedFont>
      <p:font typeface="Helvetica" panose="020B0604020202020204" pitchFamily="34" charset="0"/>
      <p:regular r:id="rId22"/>
      <p:bold r:id="rId23"/>
      <p:italic r:id="rId24"/>
      <p:boldItalic r:id="rId25"/>
    </p:embeddedFont>
    <p:embeddedFont>
      <p:font typeface="Quattrocento Sans" panose="020B05020500000200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j5jXhXXM/w/7KQiWtZR334kmjmz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11" autoAdjust="0"/>
    <p:restoredTop sz="96333" autoAdjust="0"/>
  </p:normalViewPr>
  <p:slideViewPr>
    <p:cSldViewPr snapToGrid="0">
      <p:cViewPr varScale="1">
        <p:scale>
          <a:sx n="86" d="100"/>
          <a:sy n="86" d="100"/>
        </p:scale>
        <p:origin x="1293"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10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10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0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10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technology is widely used in real world scenario. There are multiple speech to text APIs can offer speech to text transfer service: such as google cloud speech API, IBM Watson speech to text, amazon transcribe, and Microsoft Azure. Besides, there are applications that offer smart services such as google home, google assistant, Microsoft </a:t>
            </a:r>
            <a:r>
              <a:rPr lang="en-US" altLang="zh-CN" dirty="0" err="1"/>
              <a:t>cortana</a:t>
            </a:r>
            <a:r>
              <a:rPr lang="en-US" altLang="zh-CN" dirty="0"/>
              <a:t>, and amazon echo. With those assistants, our voice can command the smart devices to do different operations based on their accessibility, such as “read message, call 911, send message, and even open the door”</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a:t>
            </a:fld>
            <a:endParaRPr lang="en-US"/>
          </a:p>
        </p:txBody>
      </p:sp>
    </p:spTree>
    <p:extLst>
      <p:ext uri="{BB962C8B-B14F-4D97-AF65-F5344CB8AC3E}">
        <p14:creationId xmlns:p14="http://schemas.microsoft.com/office/powerpoint/2010/main" val="26146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93948-3634-0698-5134-DDA1DCED1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CB107B-1BCA-F2CA-86A9-1DDD2AC9C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12297-7D06-AD84-B5F8-A63EC6E7BD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6E7908-C444-1344-5E86-D419FE3F49F6}"/>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2319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A0CF7-4487-4A4F-282F-043A71771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BDC27-818D-FA00-D1CE-A0FD89738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6F46D5-1BD1-97A5-AA23-9E5C0EFDBA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7F9475-8755-7E5B-4853-FE080BE775B7}"/>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80728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ADC6-17A7-3066-5C37-1C5D70235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4C287-0F7F-21A8-30F5-69DF8393F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9353DE-24C7-A4A8-AC82-D9EA7604FD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9A7C79-21EC-DC50-B2E6-CC6A3E700467}"/>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04661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7449B-2D06-176F-75D1-A1F79ECB6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A7F71-C9C6-C815-8CE0-389B7A184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6555C-4FAF-77D6-7376-6F559B0DAE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3D07ED-E308-6839-A31C-8AF8CBE40E5A}"/>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32134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A8427-F5F2-0178-31FB-B60B034244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5C89B3-301B-90C8-9569-F42A7D7DFE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60F54-D098-1351-5368-90558121B8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AD9835-1421-27A2-940D-515A04F7FD35}"/>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5279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AFEFB-9641-B578-9BA6-621388311F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8EE95B-68E2-6C03-05B8-15CBDA894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962280-389B-B5DF-09C1-67363A1180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FD5FF3-7F9E-8051-8B7A-B771E0B81C7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383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42F5-B505-88CC-AED1-0B0ADC84B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C4CBF-92DC-CAE0-7F0A-9698652DE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A618F-206B-6A91-66B1-7845CB2C6C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CB2934-4C87-C2BA-FDC4-CA7280F2CE86}"/>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6869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EBA02-52F0-51E3-0A32-F094D5DAFE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14D8E-D4F7-5AAC-3C0E-4E69C09DD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E520B-8C17-1C8A-DA00-B3252F39C7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3ED387-A7B6-FB73-629D-0F69DECE1872}"/>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19385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B7CEA-5144-7DA2-DCFD-BA8D5AA5F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1671C-25D8-4CF6-1696-EA6BFC07E7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0A075-D01B-1D71-D32E-46C29F1641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4C5A1-E11B-9D32-FD48-F4DC1E68A148}"/>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8932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38470-026F-CB38-55D5-804A5C2E0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F4EBE-E2E5-B54F-7DB0-7DF58E32B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BF59B-7DB1-672D-E9D7-D294949C4B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DBDB3A-2726-C78F-7300-C54AF141386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2458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58AC1-A979-D98D-6306-D44BDA24E2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328DE-3FB5-F595-88A1-F629BE525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23AC5-602B-5539-F61A-90C857F604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9DA9D3-4E2A-57DC-13BC-6143F0C1FB03}"/>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711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8AB76-E6F1-948B-3AE2-C9D1A323DF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0AB70-0ED3-51AF-5A75-3CB9288BB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C71E1-F2EE-DCAB-4226-94690DF8F7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6439E6-37D4-B07D-E4B1-F69D3859BDA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487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E463B-2ACB-5682-9B48-F9ABEB09E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D574E-14B5-4EA0-D26A-388BDF7D4B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62FCC-2324-71A3-245F-D66B1AA084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CAC45C-DD9F-475A-5456-FAC516CF926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4447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5D580-D9B8-F03A-8A22-217CA68CC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D03851-69AD-4BCE-5217-2075C0774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9BD8F-EA31-6617-AAD4-BE40737914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46C272-8478-E85F-8686-112992388F7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2618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0E076-DE9B-06C7-CAD7-A3737416C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56E15-20D6-29D6-E62C-5832F137A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5C14D-6752-1E3F-688D-776B95BE96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98F44-E020-840F-2F14-8108A6800835}"/>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1633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2FFEC-4BDF-E1FA-A77A-3B6630CB1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C5AA9-7D14-3EA2-58B6-868519E7C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0936E-CD6E-8365-4B79-A6D32B5199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640C46-7AB4-5280-A014-B0A4DDF33F97}"/>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404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02D55-0CB8-F57C-A0A1-B3A3334A4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FB3FA1-E04B-7270-F6CD-75D57E1EB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11926-0F41-2F86-D109-D75C7D43F6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E52AD6-DCBB-28BE-B187-3BB0B37C31E2}"/>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22158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
        <p:cNvGrpSpPr/>
        <p:nvPr/>
      </p:nvGrpSpPr>
      <p:grpSpPr>
        <a:xfrm>
          <a:off x="0" y="0"/>
          <a:ext cx="0" cy="0"/>
          <a:chOff x="0" y="0"/>
          <a:chExt cx="0" cy="0"/>
        </a:xfrm>
      </p:grpSpPr>
      <p:sp>
        <p:nvSpPr>
          <p:cNvPr id="67" name="Google Shape;67;g28ca7a6e4a9_6_6"/>
          <p:cNvSpPr/>
          <p:nvPr/>
        </p:nvSpPr>
        <p:spPr>
          <a:xfrm>
            <a:off x="14288" y="6354763"/>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8" name="Google Shape;68;g28ca7a6e4a9_6_6" descr="http://www5.pbrc.hawaii.edu/logos/manoaseal_transparent.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076825" y="1295400"/>
            <a:ext cx="3381375" cy="3381375"/>
          </a:xfrm>
          <a:prstGeom prst="rect">
            <a:avLst/>
          </a:prstGeom>
          <a:noFill/>
          <a:ln>
            <a:noFill/>
          </a:ln>
        </p:spPr>
      </p:pic>
      <p:sp>
        <p:nvSpPr>
          <p:cNvPr id="69" name="Google Shape;69;g28ca7a6e4a9_6_6"/>
          <p:cNvSpPr/>
          <p:nvPr/>
        </p:nvSpPr>
        <p:spPr>
          <a:xfrm>
            <a:off x="0" y="1"/>
            <a:ext cx="9144000" cy="4936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 name="Google Shape;70;g28ca7a6e4a9_6_6"/>
          <p:cNvSpPr txBox="1">
            <a:spLocks noGrp="1"/>
          </p:cNvSpPr>
          <p:nvPr>
            <p:ph type="ctrTitle"/>
          </p:nvPr>
        </p:nvSpPr>
        <p:spPr>
          <a:xfrm>
            <a:off x="685800" y="2130426"/>
            <a:ext cx="7772400" cy="1470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g28ca7a6e4a9_6_6"/>
          <p:cNvSpPr txBox="1">
            <a:spLocks noGrp="1"/>
          </p:cNvSpPr>
          <p:nvPr>
            <p:ph type="subTitle" idx="1"/>
          </p:nvPr>
        </p:nvSpPr>
        <p:spPr>
          <a:xfrm>
            <a:off x="1371600" y="3886200"/>
            <a:ext cx="6400800" cy="1752800"/>
          </a:xfrm>
          <a:prstGeom prst="rect">
            <a:avLst/>
          </a:prstGeom>
          <a:noFill/>
          <a:ln>
            <a:noFill/>
          </a:ln>
        </p:spPr>
        <p:txBody>
          <a:bodyPr spcFirstLastPara="1" wrap="square" lIns="68575" tIns="34275" rIns="68575" bIns="34275" anchor="t" anchorCtr="0">
            <a:noAutofit/>
          </a:bodyPr>
          <a:lstStyle>
            <a:lvl1pPr lvl="0" algn="ctr">
              <a:spcBef>
                <a:spcPts val="500"/>
              </a:spcBef>
              <a:spcAft>
                <a:spcPts val="0"/>
              </a:spcAft>
              <a:buClr>
                <a:srgbClr val="3F3F3F"/>
              </a:buClr>
              <a:buSzPts val="2400"/>
              <a:buNone/>
              <a:defRPr>
                <a:solidFill>
                  <a:srgbClr val="3F3F3F"/>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a:endParaRPr/>
          </a:p>
        </p:txBody>
      </p:sp>
      <p:sp>
        <p:nvSpPr>
          <p:cNvPr id="72" name="Google Shape;72;g28ca7a6e4a9_6_6"/>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g28ca7a6e4a9_6_6"/>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4" name="Google Shape;74;g28ca7a6e4a9_6_6"/>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3"/>
        <p:cNvGrpSpPr/>
        <p:nvPr/>
      </p:nvGrpSpPr>
      <p:grpSpPr>
        <a:xfrm>
          <a:off x="0" y="0"/>
          <a:ext cx="0" cy="0"/>
          <a:chOff x="0" y="0"/>
          <a:chExt cx="0" cy="0"/>
        </a:xfrm>
      </p:grpSpPr>
      <p:sp>
        <p:nvSpPr>
          <p:cNvPr id="164" name="Google Shape;164;g28ca7a6e4a9_6_103"/>
          <p:cNvSpPr txBox="1">
            <a:spLocks noGrp="1"/>
          </p:cNvSpPr>
          <p:nvPr>
            <p:ph type="title"/>
          </p:nvPr>
        </p:nvSpPr>
        <p:spPr>
          <a:xfrm>
            <a:off x="309400" y="303733"/>
            <a:ext cx="8520600" cy="940000"/>
          </a:xfrm>
          <a:prstGeom prst="rect">
            <a:avLst/>
          </a:prstGeom>
        </p:spPr>
        <p:txBody>
          <a:bodyPr spcFirstLastPara="1" wrap="square" lIns="68575" tIns="34275" rIns="68575" bIns="34275" anchor="ctr" anchorCtr="0">
            <a:no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5" name="Google Shape;165;g28ca7a6e4a9_6_103"/>
          <p:cNvSpPr txBox="1">
            <a:spLocks noGrp="1"/>
          </p:cNvSpPr>
          <p:nvPr>
            <p:ph type="body" idx="1"/>
          </p:nvPr>
        </p:nvSpPr>
        <p:spPr>
          <a:xfrm>
            <a:off x="311700" y="1536633"/>
            <a:ext cx="8520600" cy="4555200"/>
          </a:xfrm>
          <a:prstGeom prst="rect">
            <a:avLst/>
          </a:prstGeom>
        </p:spPr>
        <p:txBody>
          <a:bodyPr spcFirstLastPara="1" wrap="square" lIns="68575" tIns="34275" rIns="68575" bIns="34275" anchor="t" anchorCtr="0">
            <a:noAutofit/>
          </a:bodyPr>
          <a:lstStyle>
            <a:lvl1pPr marL="457200" lvl="0" indent="-381000" rtl="0">
              <a:spcBef>
                <a:spcPts val="500"/>
              </a:spcBef>
              <a:spcAft>
                <a:spcPts val="0"/>
              </a:spcAft>
              <a:buSzPts val="2400"/>
              <a:buChar char="•"/>
              <a:defRPr/>
            </a:lvl1pPr>
            <a:lvl2pPr marL="914400" lvl="1" indent="-361950" rtl="0">
              <a:spcBef>
                <a:spcPts val="400"/>
              </a:spcBef>
              <a:spcAft>
                <a:spcPts val="0"/>
              </a:spcAft>
              <a:buSzPts val="2100"/>
              <a:buChar char="–"/>
              <a:defRPr/>
            </a:lvl2pPr>
            <a:lvl3pPr marL="1371600" lvl="2" indent="-342900" rtl="0">
              <a:spcBef>
                <a:spcPts val="400"/>
              </a:spcBef>
              <a:spcAft>
                <a:spcPts val="0"/>
              </a:spcAft>
              <a:buSzPts val="1800"/>
              <a:buChar char="•"/>
              <a:defRPr/>
            </a:lvl3pPr>
            <a:lvl4pPr marL="1828800" lvl="3" indent="-323850" rtl="0">
              <a:spcBef>
                <a:spcPts val="300"/>
              </a:spcBef>
              <a:spcAft>
                <a:spcPts val="0"/>
              </a:spcAft>
              <a:buSzPts val="1500"/>
              <a:buChar char="–"/>
              <a:defRPr/>
            </a:lvl4pPr>
            <a:lvl5pPr marL="2286000" lvl="4" indent="-323850" rtl="0">
              <a:spcBef>
                <a:spcPts val="300"/>
              </a:spcBef>
              <a:spcAft>
                <a:spcPts val="0"/>
              </a:spcAft>
              <a:buSzPts val="1500"/>
              <a:buChar char="»"/>
              <a:defRPr/>
            </a:lvl5pPr>
            <a:lvl6pPr marL="2743200" lvl="5" indent="-323850" rtl="0">
              <a:spcBef>
                <a:spcPts val="300"/>
              </a:spcBef>
              <a:spcAft>
                <a:spcPts val="0"/>
              </a:spcAft>
              <a:buSzPts val="1500"/>
              <a:buChar char="•"/>
              <a:defRPr/>
            </a:lvl6pPr>
            <a:lvl7pPr marL="3200400" lvl="6" indent="-323850" rtl="0">
              <a:spcBef>
                <a:spcPts val="300"/>
              </a:spcBef>
              <a:spcAft>
                <a:spcPts val="0"/>
              </a:spcAft>
              <a:buSzPts val="1500"/>
              <a:buChar char="•"/>
              <a:defRPr/>
            </a:lvl7pPr>
            <a:lvl8pPr marL="3657600" lvl="7" indent="-323850" rtl="0">
              <a:spcBef>
                <a:spcPts val="300"/>
              </a:spcBef>
              <a:spcAft>
                <a:spcPts val="0"/>
              </a:spcAft>
              <a:buSzPts val="1500"/>
              <a:buChar char="•"/>
              <a:defRPr/>
            </a:lvl8pPr>
            <a:lvl9pPr marL="4114800" lvl="8" indent="-323850" rtl="0">
              <a:spcBef>
                <a:spcPts val="300"/>
              </a:spcBef>
              <a:spcAft>
                <a:spcPts val="0"/>
              </a:spcAft>
              <a:buSzPts val="1500"/>
              <a:buChar char="•"/>
              <a:defRPr/>
            </a:lvl9pPr>
          </a:lstStyle>
          <a:p>
            <a:endParaRPr/>
          </a:p>
        </p:txBody>
      </p:sp>
      <p:sp>
        <p:nvSpPr>
          <p:cNvPr id="166" name="Google Shape;166;g28ca7a6e4a9_6_103"/>
          <p:cNvSpPr txBox="1">
            <a:spLocks noGrp="1"/>
          </p:cNvSpPr>
          <p:nvPr>
            <p:ph type="sldNum" idx="12"/>
          </p:nvPr>
        </p:nvSpPr>
        <p:spPr>
          <a:xfrm>
            <a:off x="8472458" y="6217622"/>
            <a:ext cx="548700" cy="5248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3"/>
        <p:cNvGrpSpPr/>
        <p:nvPr/>
      </p:nvGrpSpPr>
      <p:grpSpPr>
        <a:xfrm>
          <a:off x="0" y="0"/>
          <a:ext cx="0" cy="0"/>
          <a:chOff x="0" y="0"/>
          <a:chExt cx="0" cy="0"/>
        </a:xfrm>
      </p:grpSpPr>
      <p:sp>
        <p:nvSpPr>
          <p:cNvPr id="84" name="Google Shape;84;g28ca7a6e4a9_6_23"/>
          <p:cNvSpPr/>
          <p:nvPr/>
        </p:nvSpPr>
        <p:spPr>
          <a:xfrm>
            <a:off x="0" y="6362700"/>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 name="Google Shape;86;g28ca7a6e4a9_6_23"/>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g28ca7a6e4a9_6_23"/>
          <p:cNvSpPr txBox="1">
            <a:spLocks noGrp="1"/>
          </p:cNvSpPr>
          <p:nvPr>
            <p:ph type="body" idx="1"/>
          </p:nvPr>
        </p:nvSpPr>
        <p:spPr>
          <a:xfrm>
            <a:off x="457200" y="1371601"/>
            <a:ext cx="8229600" cy="4754400"/>
          </a:xfrm>
          <a:prstGeom prst="rect">
            <a:avLst/>
          </a:prstGeom>
          <a:noFill/>
          <a:ln>
            <a:noFill/>
          </a:ln>
        </p:spPr>
        <p:txBody>
          <a:bodyPr spcFirstLastPara="1" wrap="square" lIns="68575" tIns="34275" rIns="68575" bIns="34275" anchor="t" anchorCtr="0">
            <a:noAutofit/>
          </a:bodyPr>
          <a:lstStyle>
            <a:lvl1pPr marL="457200" lvl="0" indent="-381000" algn="l">
              <a:spcBef>
                <a:spcPts val="500"/>
              </a:spcBef>
              <a:spcAft>
                <a:spcPts val="0"/>
              </a:spcAft>
              <a:buClr>
                <a:srgbClr val="7F7F7F"/>
              </a:buClr>
              <a:buSzPts val="2400"/>
              <a:buChar char="•"/>
              <a:defRPr>
                <a:solidFill>
                  <a:srgbClr val="3F3F3F"/>
                </a:solidFill>
              </a:defRPr>
            </a:lvl1pPr>
            <a:lvl2pPr marL="914400" lvl="1" indent="-361950" algn="l">
              <a:spcBef>
                <a:spcPts val="400"/>
              </a:spcBef>
              <a:spcAft>
                <a:spcPts val="0"/>
              </a:spcAft>
              <a:buClr>
                <a:srgbClr val="7F7F7F"/>
              </a:buClr>
              <a:buSzPts val="2100"/>
              <a:buFont typeface="Courier New"/>
              <a:buChar char="o"/>
              <a:defRPr>
                <a:solidFill>
                  <a:srgbClr val="3F3F3F"/>
                </a:solidFill>
              </a:defRPr>
            </a:lvl2pPr>
            <a:lvl3pPr marL="1371600" lvl="2" indent="-342900" algn="l">
              <a:spcBef>
                <a:spcPts val="400"/>
              </a:spcBef>
              <a:spcAft>
                <a:spcPts val="0"/>
              </a:spcAft>
              <a:buClr>
                <a:srgbClr val="7F7F7F"/>
              </a:buClr>
              <a:buSzPts val="1800"/>
              <a:buChar char="•"/>
              <a:defRPr>
                <a:solidFill>
                  <a:srgbClr val="3F3F3F"/>
                </a:solidFill>
              </a:defRPr>
            </a:lvl3pPr>
            <a:lvl4pPr marL="1828800" lvl="3" indent="-323850" algn="l">
              <a:spcBef>
                <a:spcPts val="300"/>
              </a:spcBef>
              <a:spcAft>
                <a:spcPts val="0"/>
              </a:spcAft>
              <a:buClr>
                <a:srgbClr val="7F7F7F"/>
              </a:buClr>
              <a:buSzPts val="1500"/>
              <a:buChar char="–"/>
              <a:defRPr>
                <a:solidFill>
                  <a:srgbClr val="3F3F3F"/>
                </a:solidFill>
              </a:defRPr>
            </a:lvl4pPr>
            <a:lvl5pPr marL="2286000" lvl="4" indent="-323850" algn="l">
              <a:spcBef>
                <a:spcPts val="300"/>
              </a:spcBef>
              <a:spcAft>
                <a:spcPts val="0"/>
              </a:spcAft>
              <a:buClr>
                <a:srgbClr val="7F7F7F"/>
              </a:buClr>
              <a:buSzPts val="1500"/>
              <a:buChar char="»"/>
              <a:defRPr>
                <a:solidFill>
                  <a:srgbClr val="3F3F3F"/>
                </a:solidFill>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88" name="Google Shape;88;g28ca7a6e4a9_6_23"/>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g28ca7a6e4a9_6_23"/>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g28ca7a6e4a9_6_23"/>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 name="Google Shape;84;g28ca7a6e4a9_6_23">
            <a:extLst>
              <a:ext uri="{FF2B5EF4-FFF2-40B4-BE49-F238E27FC236}">
                <a16:creationId xmlns:a16="http://schemas.microsoft.com/office/drawing/2014/main" id="{C2A4FD98-41B6-0293-5E17-3000E5867272}"/>
              </a:ext>
            </a:extLst>
          </p:cNvPr>
          <p:cNvSpPr/>
          <p:nvPr userDrawn="1"/>
        </p:nvSpPr>
        <p:spPr>
          <a:xfrm>
            <a:off x="0" y="0"/>
            <a:ext cx="9144000" cy="759469"/>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 name="Picture 3">
            <a:extLst>
              <a:ext uri="{FF2B5EF4-FFF2-40B4-BE49-F238E27FC236}">
                <a16:creationId xmlns:a16="http://schemas.microsoft.com/office/drawing/2014/main" id="{8D1ADD61-D953-51CE-D1B8-942FB6A3EF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316" y="45904"/>
            <a:ext cx="667418" cy="66741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sp>
        <p:nvSpPr>
          <p:cNvPr id="92" name="Google Shape;92;g28ca7a6e4a9_6_31"/>
          <p:cNvSpPr/>
          <p:nvPr/>
        </p:nvSpPr>
        <p:spPr>
          <a:xfrm>
            <a:off x="14288" y="6354763"/>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 name="Google Shape;93;g28ca7a6e4a9_6_31"/>
          <p:cNvSpPr/>
          <p:nvPr/>
        </p:nvSpPr>
        <p:spPr>
          <a:xfrm>
            <a:off x="0" y="1"/>
            <a:ext cx="9144000" cy="4936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 name="Google Shape;94;g28ca7a6e4a9_6_31"/>
          <p:cNvSpPr txBox="1">
            <a:spLocks noGrp="1"/>
          </p:cNvSpPr>
          <p:nvPr>
            <p:ph type="title"/>
          </p:nvPr>
        </p:nvSpPr>
        <p:spPr>
          <a:xfrm>
            <a:off x="722313" y="4406901"/>
            <a:ext cx="7772400" cy="1362000"/>
          </a:xfrm>
          <a:prstGeom prst="rect">
            <a:avLst/>
          </a:prstGeom>
          <a:noFill/>
          <a:ln>
            <a:noFill/>
          </a:ln>
        </p:spPr>
        <p:txBody>
          <a:bodyPr spcFirstLastPara="1" wrap="square" lIns="68575" tIns="34275" rIns="68575" bIns="34275" anchor="t" anchorCtr="0">
            <a:noAutofit/>
          </a:bodyPr>
          <a:lstStyle>
            <a:lvl1pPr lvl="0" algn="l">
              <a:spcBef>
                <a:spcPts val="0"/>
              </a:spcBef>
              <a:spcAft>
                <a:spcPts val="0"/>
              </a:spcAft>
              <a:buSzPts val="1100"/>
              <a:buNone/>
              <a:defRPr sz="3000" b="0" cap="none">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g28ca7a6e4a9_6_31"/>
          <p:cNvSpPr txBox="1">
            <a:spLocks noGrp="1"/>
          </p:cNvSpPr>
          <p:nvPr>
            <p:ph type="body" idx="1"/>
          </p:nvPr>
        </p:nvSpPr>
        <p:spPr>
          <a:xfrm>
            <a:off x="722313" y="2906713"/>
            <a:ext cx="7772400" cy="1500000"/>
          </a:xfrm>
          <a:prstGeom prst="rect">
            <a:avLst/>
          </a:prstGeom>
          <a:noFill/>
          <a:ln>
            <a:noFill/>
          </a:ln>
        </p:spPr>
        <p:txBody>
          <a:bodyPr spcFirstLastPara="1" wrap="square" lIns="68575" tIns="34275" rIns="68575" bIns="34275" anchor="b" anchorCtr="0">
            <a:noAutofit/>
          </a:bodyPr>
          <a:lstStyle>
            <a:lvl1pPr marL="457200" lvl="0" indent="-228600" algn="l">
              <a:spcBef>
                <a:spcPts val="300"/>
              </a:spcBef>
              <a:spcAft>
                <a:spcPts val="0"/>
              </a:spcAft>
              <a:buClr>
                <a:srgbClr val="3F3F3F"/>
              </a:buClr>
              <a:buSzPts val="1500"/>
              <a:buNone/>
              <a:defRPr sz="1500">
                <a:solidFill>
                  <a:srgbClr val="3F3F3F"/>
                </a:solidFill>
              </a:defRPr>
            </a:lvl1pPr>
            <a:lvl2pPr marL="914400" lvl="1" indent="-228600" algn="l">
              <a:spcBef>
                <a:spcPts val="300"/>
              </a:spcBef>
              <a:spcAft>
                <a:spcPts val="0"/>
              </a:spcAft>
              <a:buClr>
                <a:srgbClr val="888888"/>
              </a:buClr>
              <a:buSzPts val="1400"/>
              <a:buNone/>
              <a:defRPr sz="1400">
                <a:solidFill>
                  <a:srgbClr val="888888"/>
                </a:solidFill>
              </a:defRPr>
            </a:lvl2pPr>
            <a:lvl3pPr marL="1371600" lvl="2" indent="-228600" algn="l">
              <a:spcBef>
                <a:spcPts val="200"/>
              </a:spcBef>
              <a:spcAft>
                <a:spcPts val="0"/>
              </a:spcAft>
              <a:buClr>
                <a:srgbClr val="888888"/>
              </a:buClr>
              <a:buSzPts val="1200"/>
              <a:buNone/>
              <a:defRPr sz="1200">
                <a:solidFill>
                  <a:srgbClr val="888888"/>
                </a:solidFill>
              </a:defRPr>
            </a:lvl3pPr>
            <a:lvl4pPr marL="1828800" lvl="3" indent="-228600" algn="l">
              <a:spcBef>
                <a:spcPts val="200"/>
              </a:spcBef>
              <a:spcAft>
                <a:spcPts val="0"/>
              </a:spcAft>
              <a:buClr>
                <a:srgbClr val="888888"/>
              </a:buClr>
              <a:buSzPts val="1100"/>
              <a:buNone/>
              <a:defRPr sz="1100">
                <a:solidFill>
                  <a:srgbClr val="888888"/>
                </a:solidFill>
              </a:defRPr>
            </a:lvl4pPr>
            <a:lvl5pPr marL="2286000" lvl="4" indent="-228600" algn="l">
              <a:spcBef>
                <a:spcPts val="200"/>
              </a:spcBef>
              <a:spcAft>
                <a:spcPts val="0"/>
              </a:spcAft>
              <a:buClr>
                <a:srgbClr val="888888"/>
              </a:buClr>
              <a:buSzPts val="1100"/>
              <a:buNone/>
              <a:defRPr sz="1100">
                <a:solidFill>
                  <a:srgbClr val="888888"/>
                </a:solidFill>
              </a:defRPr>
            </a:lvl5pPr>
            <a:lvl6pPr marL="2743200" lvl="5" indent="-228600" algn="l">
              <a:spcBef>
                <a:spcPts val="200"/>
              </a:spcBef>
              <a:spcAft>
                <a:spcPts val="0"/>
              </a:spcAft>
              <a:buClr>
                <a:srgbClr val="888888"/>
              </a:buClr>
              <a:buSzPts val="1100"/>
              <a:buNone/>
              <a:defRPr sz="1100">
                <a:solidFill>
                  <a:srgbClr val="888888"/>
                </a:solidFill>
              </a:defRPr>
            </a:lvl6pPr>
            <a:lvl7pPr marL="3200400" lvl="6" indent="-228600" algn="l">
              <a:spcBef>
                <a:spcPts val="200"/>
              </a:spcBef>
              <a:spcAft>
                <a:spcPts val="0"/>
              </a:spcAft>
              <a:buClr>
                <a:srgbClr val="888888"/>
              </a:buClr>
              <a:buSzPts val="1100"/>
              <a:buNone/>
              <a:defRPr sz="1100">
                <a:solidFill>
                  <a:srgbClr val="888888"/>
                </a:solidFill>
              </a:defRPr>
            </a:lvl7pPr>
            <a:lvl8pPr marL="3657600" lvl="7" indent="-228600" algn="l">
              <a:spcBef>
                <a:spcPts val="200"/>
              </a:spcBef>
              <a:spcAft>
                <a:spcPts val="0"/>
              </a:spcAft>
              <a:buClr>
                <a:srgbClr val="888888"/>
              </a:buClr>
              <a:buSzPts val="1100"/>
              <a:buNone/>
              <a:defRPr sz="1100">
                <a:solidFill>
                  <a:srgbClr val="888888"/>
                </a:solidFill>
              </a:defRPr>
            </a:lvl8pPr>
            <a:lvl9pPr marL="4114800" lvl="8" indent="-228600" algn="l">
              <a:spcBef>
                <a:spcPts val="200"/>
              </a:spcBef>
              <a:spcAft>
                <a:spcPts val="0"/>
              </a:spcAft>
              <a:buClr>
                <a:srgbClr val="888888"/>
              </a:buClr>
              <a:buSzPts val="1100"/>
              <a:buNone/>
              <a:defRPr sz="1100">
                <a:solidFill>
                  <a:srgbClr val="888888"/>
                </a:solidFill>
              </a:defRPr>
            </a:lvl9pPr>
          </a:lstStyle>
          <a:p>
            <a:endParaRPr/>
          </a:p>
        </p:txBody>
      </p:sp>
      <p:sp>
        <p:nvSpPr>
          <p:cNvPr id="96" name="Google Shape;96;g28ca7a6e4a9_6_31"/>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g28ca7a6e4a9_6_31"/>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g28ca7a6e4a9_6_31"/>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9"/>
        <p:cNvGrpSpPr/>
        <p:nvPr/>
      </p:nvGrpSpPr>
      <p:grpSpPr>
        <a:xfrm>
          <a:off x="0" y="0"/>
          <a:ext cx="0" cy="0"/>
          <a:chOff x="0" y="0"/>
          <a:chExt cx="0" cy="0"/>
        </a:xfrm>
      </p:grpSpPr>
      <p:sp>
        <p:nvSpPr>
          <p:cNvPr id="101" name="Google Shape;101;g28ca7a6e4a9_6_39"/>
          <p:cNvSpPr/>
          <p:nvPr/>
        </p:nvSpPr>
        <p:spPr>
          <a:xfrm>
            <a:off x="14288" y="6354763"/>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 name="Google Shape;102;g28ca7a6e4a9_6_39"/>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g28ca7a6e4a9_6_39"/>
          <p:cNvSpPr txBox="1">
            <a:spLocks noGrp="1"/>
          </p:cNvSpPr>
          <p:nvPr>
            <p:ph type="body" idx="1"/>
          </p:nvPr>
        </p:nvSpPr>
        <p:spPr>
          <a:xfrm>
            <a:off x="457200" y="1600201"/>
            <a:ext cx="4038600" cy="4526000"/>
          </a:xfrm>
          <a:prstGeom prst="rect">
            <a:avLst/>
          </a:prstGeom>
          <a:noFill/>
          <a:ln>
            <a:noFill/>
          </a:ln>
        </p:spPr>
        <p:txBody>
          <a:bodyPr spcFirstLastPara="1" wrap="square" lIns="68575" tIns="34275" rIns="68575" bIns="34275" anchor="t" anchorCtr="0">
            <a:noAutofit/>
          </a:bodyPr>
          <a:lstStyle>
            <a:lvl1pPr marL="457200" lvl="0" indent="-361950" algn="l">
              <a:spcBef>
                <a:spcPts val="400"/>
              </a:spcBef>
              <a:spcAft>
                <a:spcPts val="0"/>
              </a:spcAft>
              <a:buClr>
                <a:srgbClr val="404040"/>
              </a:buClr>
              <a:buSzPts val="2100"/>
              <a:buChar char="•"/>
              <a:defRPr sz="2100"/>
            </a:lvl1pPr>
            <a:lvl2pPr marL="914400" lvl="1" indent="-342900" algn="l">
              <a:spcBef>
                <a:spcPts val="400"/>
              </a:spcBef>
              <a:spcAft>
                <a:spcPts val="0"/>
              </a:spcAft>
              <a:buClr>
                <a:srgbClr val="404040"/>
              </a:buClr>
              <a:buSzPts val="1800"/>
              <a:buChar char="–"/>
              <a:defRPr sz="1800"/>
            </a:lvl2pPr>
            <a:lvl3pPr marL="1371600" lvl="2" indent="-323850" algn="l">
              <a:spcBef>
                <a:spcPts val="300"/>
              </a:spcBef>
              <a:spcAft>
                <a:spcPts val="0"/>
              </a:spcAft>
              <a:buClr>
                <a:srgbClr val="404040"/>
              </a:buClr>
              <a:buSzPts val="1500"/>
              <a:buChar char="•"/>
              <a:defRPr sz="1500"/>
            </a:lvl3pPr>
            <a:lvl4pPr marL="1828800" lvl="3" indent="-317500" algn="l">
              <a:spcBef>
                <a:spcPts val="300"/>
              </a:spcBef>
              <a:spcAft>
                <a:spcPts val="0"/>
              </a:spcAft>
              <a:buClr>
                <a:srgbClr val="404040"/>
              </a:buClr>
              <a:buSzPts val="1400"/>
              <a:buChar char="–"/>
              <a:defRPr sz="1400"/>
            </a:lvl4pPr>
            <a:lvl5pPr marL="2286000" lvl="4" indent="-317500" algn="l">
              <a:spcBef>
                <a:spcPts val="300"/>
              </a:spcBef>
              <a:spcAft>
                <a:spcPts val="0"/>
              </a:spcAft>
              <a:buClr>
                <a:srgbClr val="404040"/>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104" name="Google Shape;104;g28ca7a6e4a9_6_39"/>
          <p:cNvSpPr txBox="1">
            <a:spLocks noGrp="1"/>
          </p:cNvSpPr>
          <p:nvPr>
            <p:ph type="body" idx="2"/>
          </p:nvPr>
        </p:nvSpPr>
        <p:spPr>
          <a:xfrm>
            <a:off x="4648200" y="1600201"/>
            <a:ext cx="4038600" cy="4526000"/>
          </a:xfrm>
          <a:prstGeom prst="rect">
            <a:avLst/>
          </a:prstGeom>
          <a:noFill/>
          <a:ln>
            <a:noFill/>
          </a:ln>
        </p:spPr>
        <p:txBody>
          <a:bodyPr spcFirstLastPara="1" wrap="square" lIns="68575" tIns="34275" rIns="68575" bIns="34275" anchor="t" anchorCtr="0">
            <a:noAutofit/>
          </a:bodyPr>
          <a:lstStyle>
            <a:lvl1pPr marL="457200" lvl="0" indent="-361950" algn="l">
              <a:spcBef>
                <a:spcPts val="400"/>
              </a:spcBef>
              <a:spcAft>
                <a:spcPts val="0"/>
              </a:spcAft>
              <a:buClr>
                <a:srgbClr val="404040"/>
              </a:buClr>
              <a:buSzPts val="2100"/>
              <a:buChar char="•"/>
              <a:defRPr sz="2100"/>
            </a:lvl1pPr>
            <a:lvl2pPr marL="914400" lvl="1" indent="-342900" algn="l">
              <a:spcBef>
                <a:spcPts val="400"/>
              </a:spcBef>
              <a:spcAft>
                <a:spcPts val="0"/>
              </a:spcAft>
              <a:buClr>
                <a:srgbClr val="404040"/>
              </a:buClr>
              <a:buSzPts val="1800"/>
              <a:buChar char="–"/>
              <a:defRPr sz="1800"/>
            </a:lvl2pPr>
            <a:lvl3pPr marL="1371600" lvl="2" indent="-323850" algn="l">
              <a:spcBef>
                <a:spcPts val="300"/>
              </a:spcBef>
              <a:spcAft>
                <a:spcPts val="0"/>
              </a:spcAft>
              <a:buClr>
                <a:srgbClr val="404040"/>
              </a:buClr>
              <a:buSzPts val="1500"/>
              <a:buChar char="•"/>
              <a:defRPr sz="1500"/>
            </a:lvl3pPr>
            <a:lvl4pPr marL="1828800" lvl="3" indent="-317500" algn="l">
              <a:spcBef>
                <a:spcPts val="300"/>
              </a:spcBef>
              <a:spcAft>
                <a:spcPts val="0"/>
              </a:spcAft>
              <a:buClr>
                <a:srgbClr val="404040"/>
              </a:buClr>
              <a:buSzPts val="1400"/>
              <a:buChar char="–"/>
              <a:defRPr sz="1400"/>
            </a:lvl4pPr>
            <a:lvl5pPr marL="2286000" lvl="4" indent="-317500" algn="l">
              <a:spcBef>
                <a:spcPts val="300"/>
              </a:spcBef>
              <a:spcAft>
                <a:spcPts val="0"/>
              </a:spcAft>
              <a:buClr>
                <a:srgbClr val="404040"/>
              </a:buClr>
              <a:buSzPts val="1400"/>
              <a:buChar char="»"/>
              <a:defRPr sz="1400"/>
            </a:lvl5pPr>
            <a:lvl6pPr marL="2743200" lvl="5" indent="-317500" algn="l">
              <a:spcBef>
                <a:spcPts val="300"/>
              </a:spcBef>
              <a:spcAft>
                <a:spcPts val="0"/>
              </a:spcAft>
              <a:buClr>
                <a:schemeClr val="dk1"/>
              </a:buClr>
              <a:buSzPts val="1400"/>
              <a:buChar char="•"/>
              <a:defRPr sz="1400"/>
            </a:lvl6pPr>
            <a:lvl7pPr marL="3200400" lvl="6" indent="-317500" algn="l">
              <a:spcBef>
                <a:spcPts val="300"/>
              </a:spcBef>
              <a:spcAft>
                <a:spcPts val="0"/>
              </a:spcAft>
              <a:buClr>
                <a:schemeClr val="dk1"/>
              </a:buClr>
              <a:buSzPts val="1400"/>
              <a:buChar char="•"/>
              <a:defRPr sz="1400"/>
            </a:lvl7pPr>
            <a:lvl8pPr marL="3657600" lvl="7" indent="-317500" algn="l">
              <a:spcBef>
                <a:spcPts val="300"/>
              </a:spcBef>
              <a:spcAft>
                <a:spcPts val="0"/>
              </a:spcAft>
              <a:buClr>
                <a:schemeClr val="dk1"/>
              </a:buClr>
              <a:buSzPts val="1400"/>
              <a:buChar char="•"/>
              <a:defRPr sz="1400"/>
            </a:lvl8pPr>
            <a:lvl9pPr marL="4114800" lvl="8" indent="-317500" algn="l">
              <a:spcBef>
                <a:spcPts val="300"/>
              </a:spcBef>
              <a:spcAft>
                <a:spcPts val="0"/>
              </a:spcAft>
              <a:buClr>
                <a:schemeClr val="dk1"/>
              </a:buClr>
              <a:buSzPts val="1400"/>
              <a:buChar char="•"/>
              <a:defRPr sz="1400"/>
            </a:lvl9pPr>
          </a:lstStyle>
          <a:p>
            <a:endParaRPr/>
          </a:p>
        </p:txBody>
      </p:sp>
      <p:sp>
        <p:nvSpPr>
          <p:cNvPr id="105" name="Google Shape;105;g28ca7a6e4a9_6_39"/>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g28ca7a6e4a9_6_39"/>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g28ca7a6e4a9_6_39"/>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8"/>
        <p:cNvGrpSpPr/>
        <p:nvPr/>
      </p:nvGrpSpPr>
      <p:grpSpPr>
        <a:xfrm>
          <a:off x="0" y="0"/>
          <a:ext cx="0" cy="0"/>
          <a:chOff x="0" y="0"/>
          <a:chExt cx="0" cy="0"/>
        </a:xfrm>
      </p:grpSpPr>
      <p:sp>
        <p:nvSpPr>
          <p:cNvPr id="109" name="Google Shape;109;g28ca7a6e4a9_6_48"/>
          <p:cNvSpPr/>
          <p:nvPr/>
        </p:nvSpPr>
        <p:spPr>
          <a:xfrm>
            <a:off x="14288" y="6354763"/>
            <a:ext cx="9144000" cy="4952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g28ca7a6e4a9_6_48"/>
          <p:cNvSpPr/>
          <p:nvPr/>
        </p:nvSpPr>
        <p:spPr>
          <a:xfrm>
            <a:off x="0" y="0"/>
            <a:ext cx="9144000" cy="990400"/>
          </a:xfrm>
          <a:prstGeom prst="rect">
            <a:avLst/>
          </a:prstGeom>
          <a:solidFill>
            <a:srgbClr val="004F2F"/>
          </a:solidFill>
          <a:ln w="25400" cap="flat" cmpd="sng">
            <a:solidFill>
              <a:srgbClr val="004F2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g28ca7a6e4a9_6_48"/>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g28ca7a6e4a9_6_48"/>
          <p:cNvSpPr txBox="1">
            <a:spLocks noGrp="1"/>
          </p:cNvSpPr>
          <p:nvPr>
            <p:ph type="body" idx="1"/>
          </p:nvPr>
        </p:nvSpPr>
        <p:spPr>
          <a:xfrm>
            <a:off x="457200" y="1535113"/>
            <a:ext cx="4040100" cy="639600"/>
          </a:xfrm>
          <a:prstGeom prst="rect">
            <a:avLst/>
          </a:prstGeom>
          <a:noFill/>
          <a:ln>
            <a:noFill/>
          </a:ln>
        </p:spPr>
        <p:txBody>
          <a:bodyPr spcFirstLastPara="1" wrap="square" lIns="68575" tIns="34275" rIns="68575" bIns="34275" anchor="b" anchorCtr="0">
            <a:noAutofit/>
          </a:bodyPr>
          <a:lstStyle>
            <a:lvl1pPr marL="457200" lvl="0" indent="-228600" algn="l">
              <a:spcBef>
                <a:spcPts val="400"/>
              </a:spcBef>
              <a:spcAft>
                <a:spcPts val="0"/>
              </a:spcAft>
              <a:buClr>
                <a:srgbClr val="404040"/>
              </a:buClr>
              <a:buSzPts val="1800"/>
              <a:buNone/>
              <a:defRPr sz="1800" b="0">
                <a:latin typeface="Quattrocento Sans"/>
                <a:ea typeface="Quattrocento Sans"/>
                <a:cs typeface="Quattrocento Sans"/>
                <a:sym typeface="Quattrocento Sans"/>
              </a:defRPr>
            </a:lvl1pPr>
            <a:lvl2pPr marL="914400" lvl="1" indent="-228600" algn="l">
              <a:spcBef>
                <a:spcPts val="300"/>
              </a:spcBef>
              <a:spcAft>
                <a:spcPts val="0"/>
              </a:spcAft>
              <a:buClr>
                <a:srgbClr val="404040"/>
              </a:buClr>
              <a:buSzPts val="1500"/>
              <a:buNone/>
              <a:defRPr sz="1500" b="1"/>
            </a:lvl2pPr>
            <a:lvl3pPr marL="1371600" lvl="2" indent="-228600" algn="l">
              <a:spcBef>
                <a:spcPts val="300"/>
              </a:spcBef>
              <a:spcAft>
                <a:spcPts val="0"/>
              </a:spcAft>
              <a:buClr>
                <a:srgbClr val="404040"/>
              </a:buClr>
              <a:buSzPts val="1400"/>
              <a:buNone/>
              <a:defRPr sz="1400" b="1"/>
            </a:lvl3pPr>
            <a:lvl4pPr marL="1828800" lvl="3" indent="-228600" algn="l">
              <a:spcBef>
                <a:spcPts val="200"/>
              </a:spcBef>
              <a:spcAft>
                <a:spcPts val="0"/>
              </a:spcAft>
              <a:buClr>
                <a:srgbClr val="404040"/>
              </a:buClr>
              <a:buSzPts val="1200"/>
              <a:buNone/>
              <a:defRPr sz="1200" b="1"/>
            </a:lvl4pPr>
            <a:lvl5pPr marL="2286000" lvl="4" indent="-228600" algn="l">
              <a:spcBef>
                <a:spcPts val="200"/>
              </a:spcBef>
              <a:spcAft>
                <a:spcPts val="0"/>
              </a:spcAft>
              <a:buClr>
                <a:srgbClr val="404040"/>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113" name="Google Shape;113;g28ca7a6e4a9_6_48"/>
          <p:cNvSpPr txBox="1">
            <a:spLocks noGrp="1"/>
          </p:cNvSpPr>
          <p:nvPr>
            <p:ph type="body" idx="2"/>
          </p:nvPr>
        </p:nvSpPr>
        <p:spPr>
          <a:xfrm>
            <a:off x="457200" y="2174875"/>
            <a:ext cx="4040100" cy="3951200"/>
          </a:xfrm>
          <a:prstGeom prst="rect">
            <a:avLst/>
          </a:prstGeom>
          <a:noFill/>
          <a:ln>
            <a:noFill/>
          </a:ln>
        </p:spPr>
        <p:txBody>
          <a:bodyPr spcFirstLastPara="1" wrap="square" lIns="68575" tIns="34275" rIns="68575" bIns="34275" anchor="t" anchorCtr="0">
            <a:noAutofit/>
          </a:bodyPr>
          <a:lstStyle>
            <a:lvl1pPr marL="457200" lvl="0" indent="-342900" algn="l">
              <a:spcBef>
                <a:spcPts val="400"/>
              </a:spcBef>
              <a:spcAft>
                <a:spcPts val="0"/>
              </a:spcAft>
              <a:buClr>
                <a:srgbClr val="404040"/>
              </a:buClr>
              <a:buSzPts val="1800"/>
              <a:buChar char="•"/>
              <a:defRPr sz="1800"/>
            </a:lvl1pPr>
            <a:lvl2pPr marL="914400" lvl="1" indent="-323850" algn="l">
              <a:spcBef>
                <a:spcPts val="300"/>
              </a:spcBef>
              <a:spcAft>
                <a:spcPts val="0"/>
              </a:spcAft>
              <a:buClr>
                <a:srgbClr val="404040"/>
              </a:buClr>
              <a:buSzPts val="1500"/>
              <a:buChar char="–"/>
              <a:defRPr sz="1500"/>
            </a:lvl2pPr>
            <a:lvl3pPr marL="1371600" lvl="2" indent="-317500" algn="l">
              <a:spcBef>
                <a:spcPts val="300"/>
              </a:spcBef>
              <a:spcAft>
                <a:spcPts val="0"/>
              </a:spcAft>
              <a:buClr>
                <a:srgbClr val="404040"/>
              </a:buClr>
              <a:buSzPts val="1400"/>
              <a:buChar char="•"/>
              <a:defRPr sz="1400"/>
            </a:lvl3pPr>
            <a:lvl4pPr marL="1828800" lvl="3" indent="-304800" algn="l">
              <a:spcBef>
                <a:spcPts val="200"/>
              </a:spcBef>
              <a:spcAft>
                <a:spcPts val="0"/>
              </a:spcAft>
              <a:buClr>
                <a:srgbClr val="404040"/>
              </a:buClr>
              <a:buSzPts val="1200"/>
              <a:buChar char="–"/>
              <a:defRPr sz="1200"/>
            </a:lvl4pPr>
            <a:lvl5pPr marL="2286000" lvl="4" indent="-304800" algn="l">
              <a:spcBef>
                <a:spcPts val="200"/>
              </a:spcBef>
              <a:spcAft>
                <a:spcPts val="0"/>
              </a:spcAft>
              <a:buClr>
                <a:srgbClr val="404040"/>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114" name="Google Shape;114;g28ca7a6e4a9_6_48"/>
          <p:cNvSpPr txBox="1">
            <a:spLocks noGrp="1"/>
          </p:cNvSpPr>
          <p:nvPr>
            <p:ph type="body" idx="3"/>
          </p:nvPr>
        </p:nvSpPr>
        <p:spPr>
          <a:xfrm>
            <a:off x="4645026" y="1535113"/>
            <a:ext cx="4041900" cy="639600"/>
          </a:xfrm>
          <a:prstGeom prst="rect">
            <a:avLst/>
          </a:prstGeom>
          <a:noFill/>
          <a:ln>
            <a:noFill/>
          </a:ln>
        </p:spPr>
        <p:txBody>
          <a:bodyPr spcFirstLastPara="1" wrap="square" lIns="68575" tIns="34275" rIns="68575" bIns="34275" anchor="b" anchorCtr="0">
            <a:noAutofit/>
          </a:bodyPr>
          <a:lstStyle>
            <a:lvl1pPr marL="457200" lvl="0" indent="-228600" algn="l">
              <a:spcBef>
                <a:spcPts val="400"/>
              </a:spcBef>
              <a:spcAft>
                <a:spcPts val="0"/>
              </a:spcAft>
              <a:buClr>
                <a:srgbClr val="404040"/>
              </a:buClr>
              <a:buSzPts val="1800"/>
              <a:buNone/>
              <a:defRPr sz="1800" b="0">
                <a:latin typeface="Quattrocento Sans"/>
                <a:ea typeface="Quattrocento Sans"/>
                <a:cs typeface="Quattrocento Sans"/>
                <a:sym typeface="Quattrocento Sans"/>
              </a:defRPr>
            </a:lvl1pPr>
            <a:lvl2pPr marL="914400" lvl="1" indent="-228600" algn="l">
              <a:spcBef>
                <a:spcPts val="300"/>
              </a:spcBef>
              <a:spcAft>
                <a:spcPts val="0"/>
              </a:spcAft>
              <a:buClr>
                <a:srgbClr val="404040"/>
              </a:buClr>
              <a:buSzPts val="1500"/>
              <a:buNone/>
              <a:defRPr sz="1500" b="1"/>
            </a:lvl2pPr>
            <a:lvl3pPr marL="1371600" lvl="2" indent="-228600" algn="l">
              <a:spcBef>
                <a:spcPts val="300"/>
              </a:spcBef>
              <a:spcAft>
                <a:spcPts val="0"/>
              </a:spcAft>
              <a:buClr>
                <a:srgbClr val="404040"/>
              </a:buClr>
              <a:buSzPts val="1400"/>
              <a:buNone/>
              <a:defRPr sz="1400" b="1"/>
            </a:lvl3pPr>
            <a:lvl4pPr marL="1828800" lvl="3" indent="-228600" algn="l">
              <a:spcBef>
                <a:spcPts val="200"/>
              </a:spcBef>
              <a:spcAft>
                <a:spcPts val="0"/>
              </a:spcAft>
              <a:buClr>
                <a:srgbClr val="404040"/>
              </a:buClr>
              <a:buSzPts val="1200"/>
              <a:buNone/>
              <a:defRPr sz="1200" b="1"/>
            </a:lvl4pPr>
            <a:lvl5pPr marL="2286000" lvl="4" indent="-228600" algn="l">
              <a:spcBef>
                <a:spcPts val="200"/>
              </a:spcBef>
              <a:spcAft>
                <a:spcPts val="0"/>
              </a:spcAft>
              <a:buClr>
                <a:srgbClr val="404040"/>
              </a:buClr>
              <a:buSzPts val="1200"/>
              <a:buNone/>
              <a:defRPr sz="1200" b="1"/>
            </a:lvl5pPr>
            <a:lvl6pPr marL="2743200" lvl="5" indent="-228600" algn="l">
              <a:spcBef>
                <a:spcPts val="200"/>
              </a:spcBef>
              <a:spcAft>
                <a:spcPts val="0"/>
              </a:spcAft>
              <a:buClr>
                <a:schemeClr val="dk1"/>
              </a:buClr>
              <a:buSzPts val="1200"/>
              <a:buNone/>
              <a:defRPr sz="1200" b="1"/>
            </a:lvl6pPr>
            <a:lvl7pPr marL="3200400" lvl="6" indent="-228600" algn="l">
              <a:spcBef>
                <a:spcPts val="200"/>
              </a:spcBef>
              <a:spcAft>
                <a:spcPts val="0"/>
              </a:spcAft>
              <a:buClr>
                <a:schemeClr val="dk1"/>
              </a:buClr>
              <a:buSzPts val="1200"/>
              <a:buNone/>
              <a:defRPr sz="1200" b="1"/>
            </a:lvl7pPr>
            <a:lvl8pPr marL="3657600" lvl="7" indent="-228600" algn="l">
              <a:spcBef>
                <a:spcPts val="200"/>
              </a:spcBef>
              <a:spcAft>
                <a:spcPts val="0"/>
              </a:spcAft>
              <a:buClr>
                <a:schemeClr val="dk1"/>
              </a:buClr>
              <a:buSzPts val="1200"/>
              <a:buNone/>
              <a:defRPr sz="1200" b="1"/>
            </a:lvl8pPr>
            <a:lvl9pPr marL="4114800" lvl="8" indent="-228600" algn="l">
              <a:spcBef>
                <a:spcPts val="200"/>
              </a:spcBef>
              <a:spcAft>
                <a:spcPts val="0"/>
              </a:spcAft>
              <a:buClr>
                <a:schemeClr val="dk1"/>
              </a:buClr>
              <a:buSzPts val="1200"/>
              <a:buNone/>
              <a:defRPr sz="1200" b="1"/>
            </a:lvl9pPr>
          </a:lstStyle>
          <a:p>
            <a:endParaRPr/>
          </a:p>
        </p:txBody>
      </p:sp>
      <p:sp>
        <p:nvSpPr>
          <p:cNvPr id="115" name="Google Shape;115;g28ca7a6e4a9_6_48"/>
          <p:cNvSpPr txBox="1">
            <a:spLocks noGrp="1"/>
          </p:cNvSpPr>
          <p:nvPr>
            <p:ph type="body" idx="4"/>
          </p:nvPr>
        </p:nvSpPr>
        <p:spPr>
          <a:xfrm>
            <a:off x="4645026" y="2174875"/>
            <a:ext cx="4041900" cy="3951200"/>
          </a:xfrm>
          <a:prstGeom prst="rect">
            <a:avLst/>
          </a:prstGeom>
          <a:noFill/>
          <a:ln>
            <a:noFill/>
          </a:ln>
        </p:spPr>
        <p:txBody>
          <a:bodyPr spcFirstLastPara="1" wrap="square" lIns="68575" tIns="34275" rIns="68575" bIns="34275" anchor="t" anchorCtr="0">
            <a:noAutofit/>
          </a:bodyPr>
          <a:lstStyle>
            <a:lvl1pPr marL="457200" lvl="0" indent="-342900" algn="l">
              <a:spcBef>
                <a:spcPts val="400"/>
              </a:spcBef>
              <a:spcAft>
                <a:spcPts val="0"/>
              </a:spcAft>
              <a:buClr>
                <a:srgbClr val="404040"/>
              </a:buClr>
              <a:buSzPts val="1800"/>
              <a:buChar char="•"/>
              <a:defRPr sz="1800"/>
            </a:lvl1pPr>
            <a:lvl2pPr marL="914400" lvl="1" indent="-323850" algn="l">
              <a:spcBef>
                <a:spcPts val="300"/>
              </a:spcBef>
              <a:spcAft>
                <a:spcPts val="0"/>
              </a:spcAft>
              <a:buClr>
                <a:srgbClr val="404040"/>
              </a:buClr>
              <a:buSzPts val="1500"/>
              <a:buChar char="–"/>
              <a:defRPr sz="1500"/>
            </a:lvl2pPr>
            <a:lvl3pPr marL="1371600" lvl="2" indent="-317500" algn="l">
              <a:spcBef>
                <a:spcPts val="300"/>
              </a:spcBef>
              <a:spcAft>
                <a:spcPts val="0"/>
              </a:spcAft>
              <a:buClr>
                <a:srgbClr val="404040"/>
              </a:buClr>
              <a:buSzPts val="1400"/>
              <a:buChar char="•"/>
              <a:defRPr sz="1400"/>
            </a:lvl3pPr>
            <a:lvl4pPr marL="1828800" lvl="3" indent="-304800" algn="l">
              <a:spcBef>
                <a:spcPts val="200"/>
              </a:spcBef>
              <a:spcAft>
                <a:spcPts val="0"/>
              </a:spcAft>
              <a:buClr>
                <a:srgbClr val="404040"/>
              </a:buClr>
              <a:buSzPts val="1200"/>
              <a:buChar char="–"/>
              <a:defRPr sz="1200"/>
            </a:lvl4pPr>
            <a:lvl5pPr marL="2286000" lvl="4" indent="-304800" algn="l">
              <a:spcBef>
                <a:spcPts val="200"/>
              </a:spcBef>
              <a:spcAft>
                <a:spcPts val="0"/>
              </a:spcAft>
              <a:buClr>
                <a:srgbClr val="404040"/>
              </a:buClr>
              <a:buSzPts val="1200"/>
              <a:buChar char="»"/>
              <a:defRPr sz="1200"/>
            </a:lvl5pPr>
            <a:lvl6pPr marL="2743200" lvl="5" indent="-304800" algn="l">
              <a:spcBef>
                <a:spcPts val="200"/>
              </a:spcBef>
              <a:spcAft>
                <a:spcPts val="0"/>
              </a:spcAft>
              <a:buClr>
                <a:schemeClr val="dk1"/>
              </a:buClr>
              <a:buSzPts val="1200"/>
              <a:buChar char="•"/>
              <a:defRPr sz="1200"/>
            </a:lvl6pPr>
            <a:lvl7pPr marL="3200400" lvl="6" indent="-304800" algn="l">
              <a:spcBef>
                <a:spcPts val="200"/>
              </a:spcBef>
              <a:spcAft>
                <a:spcPts val="0"/>
              </a:spcAft>
              <a:buClr>
                <a:schemeClr val="dk1"/>
              </a:buClr>
              <a:buSzPts val="1200"/>
              <a:buChar char="•"/>
              <a:defRPr sz="1200"/>
            </a:lvl7pPr>
            <a:lvl8pPr marL="3657600" lvl="7" indent="-304800" algn="l">
              <a:spcBef>
                <a:spcPts val="200"/>
              </a:spcBef>
              <a:spcAft>
                <a:spcPts val="0"/>
              </a:spcAft>
              <a:buClr>
                <a:schemeClr val="dk1"/>
              </a:buClr>
              <a:buSzPts val="1200"/>
              <a:buChar char="•"/>
              <a:defRPr sz="1200"/>
            </a:lvl8pPr>
            <a:lvl9pPr marL="4114800" lvl="8" indent="-304800" algn="l">
              <a:spcBef>
                <a:spcPts val="200"/>
              </a:spcBef>
              <a:spcAft>
                <a:spcPts val="0"/>
              </a:spcAft>
              <a:buClr>
                <a:schemeClr val="dk1"/>
              </a:buClr>
              <a:buSzPts val="1200"/>
              <a:buChar char="•"/>
              <a:defRPr sz="1200"/>
            </a:lvl9pPr>
          </a:lstStyle>
          <a:p>
            <a:endParaRPr/>
          </a:p>
        </p:txBody>
      </p:sp>
      <p:sp>
        <p:nvSpPr>
          <p:cNvPr id="116" name="Google Shape;116;g28ca7a6e4a9_6_48"/>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g28ca7a6e4a9_6_48"/>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g28ca7a6e4a9_6_48"/>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g28ca7a6e4a9_6_69"/>
          <p:cNvSpPr txBox="1">
            <a:spLocks noGrp="1"/>
          </p:cNvSpPr>
          <p:nvPr>
            <p:ph type="title"/>
          </p:nvPr>
        </p:nvSpPr>
        <p:spPr>
          <a:xfrm>
            <a:off x="457201" y="273050"/>
            <a:ext cx="3008400" cy="11620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sz="1500" b="1"/>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1" name="Google Shape;131;g28ca7a6e4a9_6_69"/>
          <p:cNvSpPr txBox="1">
            <a:spLocks noGrp="1"/>
          </p:cNvSpPr>
          <p:nvPr>
            <p:ph type="body" idx="1"/>
          </p:nvPr>
        </p:nvSpPr>
        <p:spPr>
          <a:xfrm>
            <a:off x="3575050" y="273051"/>
            <a:ext cx="5111700" cy="5853200"/>
          </a:xfrm>
          <a:prstGeom prst="rect">
            <a:avLst/>
          </a:prstGeom>
          <a:noFill/>
          <a:ln>
            <a:noFill/>
          </a:ln>
        </p:spPr>
        <p:txBody>
          <a:bodyPr spcFirstLastPara="1" wrap="square" lIns="68575" tIns="34275" rIns="68575" bIns="34275" anchor="t" anchorCtr="0">
            <a:noAutofit/>
          </a:bodyPr>
          <a:lstStyle>
            <a:lvl1pPr marL="457200" lvl="0" indent="-381000" algn="l">
              <a:spcBef>
                <a:spcPts val="500"/>
              </a:spcBef>
              <a:spcAft>
                <a:spcPts val="0"/>
              </a:spcAft>
              <a:buClr>
                <a:srgbClr val="404040"/>
              </a:buClr>
              <a:buSzPts val="2400"/>
              <a:buChar char="•"/>
              <a:defRPr sz="2400"/>
            </a:lvl1pPr>
            <a:lvl2pPr marL="914400" lvl="1" indent="-361950" algn="l">
              <a:spcBef>
                <a:spcPts val="400"/>
              </a:spcBef>
              <a:spcAft>
                <a:spcPts val="0"/>
              </a:spcAft>
              <a:buClr>
                <a:srgbClr val="404040"/>
              </a:buClr>
              <a:buSzPts val="2100"/>
              <a:buChar char="–"/>
              <a:defRPr sz="2100"/>
            </a:lvl2pPr>
            <a:lvl3pPr marL="1371600" lvl="2" indent="-342900" algn="l">
              <a:spcBef>
                <a:spcPts val="400"/>
              </a:spcBef>
              <a:spcAft>
                <a:spcPts val="0"/>
              </a:spcAft>
              <a:buClr>
                <a:srgbClr val="404040"/>
              </a:buClr>
              <a:buSzPts val="1800"/>
              <a:buChar char="•"/>
              <a:defRPr sz="1800"/>
            </a:lvl3pPr>
            <a:lvl4pPr marL="1828800" lvl="3" indent="-323850" algn="l">
              <a:spcBef>
                <a:spcPts val="300"/>
              </a:spcBef>
              <a:spcAft>
                <a:spcPts val="0"/>
              </a:spcAft>
              <a:buClr>
                <a:srgbClr val="404040"/>
              </a:buClr>
              <a:buSzPts val="1500"/>
              <a:buChar char="–"/>
              <a:defRPr sz="1500"/>
            </a:lvl4pPr>
            <a:lvl5pPr marL="2286000" lvl="4" indent="-323850" algn="l">
              <a:spcBef>
                <a:spcPts val="300"/>
              </a:spcBef>
              <a:spcAft>
                <a:spcPts val="0"/>
              </a:spcAft>
              <a:buClr>
                <a:srgbClr val="404040"/>
              </a:buClr>
              <a:buSzPts val="1500"/>
              <a:buChar char="»"/>
              <a:defRPr sz="1500"/>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132" name="Google Shape;132;g28ca7a6e4a9_6_69"/>
          <p:cNvSpPr txBox="1">
            <a:spLocks noGrp="1"/>
          </p:cNvSpPr>
          <p:nvPr>
            <p:ph type="body" idx="2"/>
          </p:nvPr>
        </p:nvSpPr>
        <p:spPr>
          <a:xfrm>
            <a:off x="457201" y="1435101"/>
            <a:ext cx="3008400" cy="4691200"/>
          </a:xfrm>
          <a:prstGeom prst="rect">
            <a:avLst/>
          </a:prstGeom>
          <a:noFill/>
          <a:ln>
            <a:noFill/>
          </a:ln>
        </p:spPr>
        <p:txBody>
          <a:bodyPr spcFirstLastPara="1" wrap="square" lIns="68575" tIns="34275" rIns="68575" bIns="34275" anchor="t" anchorCtr="0">
            <a:noAutofit/>
          </a:bodyPr>
          <a:lstStyle>
            <a:lvl1pPr marL="457200" lvl="0" indent="-228600" algn="l">
              <a:spcBef>
                <a:spcPts val="200"/>
              </a:spcBef>
              <a:spcAft>
                <a:spcPts val="0"/>
              </a:spcAft>
              <a:buClr>
                <a:srgbClr val="404040"/>
              </a:buClr>
              <a:buSzPts val="1100"/>
              <a:buNone/>
              <a:defRPr sz="1100"/>
            </a:lvl1pPr>
            <a:lvl2pPr marL="914400" lvl="1" indent="-228600" algn="l">
              <a:spcBef>
                <a:spcPts val="200"/>
              </a:spcBef>
              <a:spcAft>
                <a:spcPts val="0"/>
              </a:spcAft>
              <a:buClr>
                <a:srgbClr val="404040"/>
              </a:buClr>
              <a:buSzPts val="900"/>
              <a:buNone/>
              <a:defRPr sz="900"/>
            </a:lvl2pPr>
            <a:lvl3pPr marL="1371600" lvl="2" indent="-228600" algn="l">
              <a:spcBef>
                <a:spcPts val="200"/>
              </a:spcBef>
              <a:spcAft>
                <a:spcPts val="0"/>
              </a:spcAft>
              <a:buClr>
                <a:srgbClr val="404040"/>
              </a:buClr>
              <a:buSzPts val="800"/>
              <a:buNone/>
              <a:defRPr sz="800"/>
            </a:lvl3pPr>
            <a:lvl4pPr marL="1828800" lvl="3" indent="-228600" algn="l">
              <a:spcBef>
                <a:spcPts val="100"/>
              </a:spcBef>
              <a:spcAft>
                <a:spcPts val="0"/>
              </a:spcAft>
              <a:buClr>
                <a:srgbClr val="404040"/>
              </a:buClr>
              <a:buSzPts val="700"/>
              <a:buNone/>
              <a:defRPr sz="700"/>
            </a:lvl4pPr>
            <a:lvl5pPr marL="2286000" lvl="4" indent="-228600" algn="l">
              <a:spcBef>
                <a:spcPts val="100"/>
              </a:spcBef>
              <a:spcAft>
                <a:spcPts val="0"/>
              </a:spcAft>
              <a:buClr>
                <a:srgbClr val="404040"/>
              </a:buClr>
              <a:buSzPts val="700"/>
              <a:buNone/>
              <a:defRPr sz="700"/>
            </a:lvl5pPr>
            <a:lvl6pPr marL="2743200" lvl="5" indent="-228600" algn="l">
              <a:spcBef>
                <a:spcPts val="100"/>
              </a:spcBef>
              <a:spcAft>
                <a:spcPts val="0"/>
              </a:spcAft>
              <a:buClr>
                <a:schemeClr val="dk1"/>
              </a:buClr>
              <a:buSzPts val="700"/>
              <a:buNone/>
              <a:defRPr sz="700"/>
            </a:lvl6pPr>
            <a:lvl7pPr marL="3200400" lvl="6" indent="-228600" algn="l">
              <a:spcBef>
                <a:spcPts val="100"/>
              </a:spcBef>
              <a:spcAft>
                <a:spcPts val="0"/>
              </a:spcAft>
              <a:buClr>
                <a:schemeClr val="dk1"/>
              </a:buClr>
              <a:buSzPts val="700"/>
              <a:buNone/>
              <a:defRPr sz="700"/>
            </a:lvl7pPr>
            <a:lvl8pPr marL="3657600" lvl="7" indent="-228600" algn="l">
              <a:spcBef>
                <a:spcPts val="100"/>
              </a:spcBef>
              <a:spcAft>
                <a:spcPts val="0"/>
              </a:spcAft>
              <a:buClr>
                <a:schemeClr val="dk1"/>
              </a:buClr>
              <a:buSzPts val="700"/>
              <a:buNone/>
              <a:defRPr sz="700"/>
            </a:lvl8pPr>
            <a:lvl9pPr marL="4114800" lvl="8" indent="-228600" algn="l">
              <a:spcBef>
                <a:spcPts val="100"/>
              </a:spcBef>
              <a:spcAft>
                <a:spcPts val="0"/>
              </a:spcAft>
              <a:buClr>
                <a:schemeClr val="dk1"/>
              </a:buClr>
              <a:buSzPts val="700"/>
              <a:buNone/>
              <a:defRPr sz="700"/>
            </a:lvl9pPr>
          </a:lstStyle>
          <a:p>
            <a:endParaRPr/>
          </a:p>
        </p:txBody>
      </p:sp>
      <p:sp>
        <p:nvSpPr>
          <p:cNvPr id="133" name="Google Shape;133;g28ca7a6e4a9_6_69"/>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g28ca7a6e4a9_6_69"/>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g28ca7a6e4a9_6_69"/>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g28ca7a6e4a9_6_76"/>
          <p:cNvSpPr txBox="1">
            <a:spLocks noGrp="1"/>
          </p:cNvSpPr>
          <p:nvPr>
            <p:ph type="title"/>
          </p:nvPr>
        </p:nvSpPr>
        <p:spPr>
          <a:xfrm>
            <a:off x="1792288" y="4800600"/>
            <a:ext cx="5486400" cy="5668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SzPts val="1100"/>
              <a:buNone/>
              <a:defRPr sz="1500" b="1"/>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8" name="Google Shape;138;g28ca7a6e4a9_6_76"/>
          <p:cNvSpPr>
            <a:spLocks noGrp="1"/>
          </p:cNvSpPr>
          <p:nvPr>
            <p:ph type="pic" idx="2"/>
          </p:nvPr>
        </p:nvSpPr>
        <p:spPr>
          <a:xfrm>
            <a:off x="1792288" y="612775"/>
            <a:ext cx="5486400" cy="4114800"/>
          </a:xfrm>
          <a:prstGeom prst="rect">
            <a:avLst/>
          </a:prstGeom>
          <a:noFill/>
          <a:ln>
            <a:noFill/>
          </a:ln>
        </p:spPr>
        <p:txBody>
          <a:bodyPr spcFirstLastPara="1" wrap="square" lIns="68575" tIns="34275" rIns="68575" bIns="34275" anchor="t" anchorCtr="0">
            <a:noAutofit/>
          </a:bodyPr>
          <a:lstStyle>
            <a:lvl1pPr marR="0" lvl="0" algn="l" rtl="0">
              <a:spcBef>
                <a:spcPts val="500"/>
              </a:spcBef>
              <a:spcAft>
                <a:spcPts val="0"/>
              </a:spcAft>
              <a:buClr>
                <a:srgbClr val="404040"/>
              </a:buClr>
              <a:buSzPts val="2400"/>
              <a:buFont typeface="Arial"/>
              <a:buNone/>
              <a:defRPr sz="2400" b="0" i="0" u="none" strike="noStrike" cap="none">
                <a:solidFill>
                  <a:srgbClr val="404040"/>
                </a:solidFill>
                <a:latin typeface="Quattrocento Sans"/>
                <a:ea typeface="Quattrocento Sans"/>
                <a:cs typeface="Quattrocento Sans"/>
                <a:sym typeface="Quattrocento Sans"/>
              </a:defRPr>
            </a:lvl1pPr>
            <a:lvl2pPr marR="0" lvl="1" algn="l" rtl="0">
              <a:spcBef>
                <a:spcPts val="400"/>
              </a:spcBef>
              <a:spcAft>
                <a:spcPts val="0"/>
              </a:spcAft>
              <a:buClr>
                <a:srgbClr val="404040"/>
              </a:buClr>
              <a:buSzPts val="2100"/>
              <a:buFont typeface="Arial"/>
              <a:buNone/>
              <a:defRPr sz="2100" b="0" i="0" u="none" strike="noStrike" cap="none">
                <a:solidFill>
                  <a:srgbClr val="404040"/>
                </a:solidFill>
                <a:latin typeface="Quattrocento Sans"/>
                <a:ea typeface="Quattrocento Sans"/>
                <a:cs typeface="Quattrocento Sans"/>
                <a:sym typeface="Quattrocento Sans"/>
              </a:defRPr>
            </a:lvl2pPr>
            <a:lvl3pPr marR="0" lvl="2" algn="l" rtl="0">
              <a:spcBef>
                <a:spcPts val="400"/>
              </a:spcBef>
              <a:spcAft>
                <a:spcPts val="0"/>
              </a:spcAft>
              <a:buClr>
                <a:srgbClr val="404040"/>
              </a:buClr>
              <a:buSzPts val="1800"/>
              <a:buFont typeface="Arial"/>
              <a:buNone/>
              <a:defRPr sz="1800" b="0" i="0" u="none" strike="noStrike" cap="none">
                <a:solidFill>
                  <a:srgbClr val="404040"/>
                </a:solidFill>
                <a:latin typeface="Quattrocento Sans"/>
                <a:ea typeface="Quattrocento Sans"/>
                <a:cs typeface="Quattrocento Sans"/>
                <a:sym typeface="Quattrocento Sans"/>
              </a:defRPr>
            </a:lvl3pPr>
            <a:lvl4pPr marR="0" lvl="3" algn="l" rtl="0">
              <a:spcBef>
                <a:spcPts val="300"/>
              </a:spcBef>
              <a:spcAft>
                <a:spcPts val="0"/>
              </a:spcAft>
              <a:buClr>
                <a:srgbClr val="404040"/>
              </a:buClr>
              <a:buSzPts val="1500"/>
              <a:buFont typeface="Arial"/>
              <a:buNone/>
              <a:defRPr sz="1500" b="0" i="0" u="none" strike="noStrike" cap="none">
                <a:solidFill>
                  <a:srgbClr val="404040"/>
                </a:solidFill>
                <a:latin typeface="Quattrocento Sans"/>
                <a:ea typeface="Quattrocento Sans"/>
                <a:cs typeface="Quattrocento Sans"/>
                <a:sym typeface="Quattrocento Sans"/>
              </a:defRPr>
            </a:lvl4pPr>
            <a:lvl5pPr marR="0" lvl="4" algn="l" rtl="0">
              <a:spcBef>
                <a:spcPts val="300"/>
              </a:spcBef>
              <a:spcAft>
                <a:spcPts val="0"/>
              </a:spcAft>
              <a:buClr>
                <a:srgbClr val="404040"/>
              </a:buClr>
              <a:buSzPts val="1500"/>
              <a:buFont typeface="Arial"/>
              <a:buNone/>
              <a:defRPr sz="1500" b="0" i="0" u="none" strike="noStrike" cap="none">
                <a:solidFill>
                  <a:srgbClr val="404040"/>
                </a:solidFill>
                <a:latin typeface="Quattrocento Sans"/>
                <a:ea typeface="Quattrocento Sans"/>
                <a:cs typeface="Quattrocento Sans"/>
                <a:sym typeface="Quattrocento Sans"/>
              </a:defRPr>
            </a:lvl5pPr>
            <a:lvl6pPr marR="0" lvl="5"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39" name="Google Shape;139;g28ca7a6e4a9_6_76"/>
          <p:cNvSpPr txBox="1">
            <a:spLocks noGrp="1"/>
          </p:cNvSpPr>
          <p:nvPr>
            <p:ph type="body" idx="1"/>
          </p:nvPr>
        </p:nvSpPr>
        <p:spPr>
          <a:xfrm>
            <a:off x="1792288" y="5367338"/>
            <a:ext cx="5486400" cy="804800"/>
          </a:xfrm>
          <a:prstGeom prst="rect">
            <a:avLst/>
          </a:prstGeom>
          <a:noFill/>
          <a:ln>
            <a:noFill/>
          </a:ln>
        </p:spPr>
        <p:txBody>
          <a:bodyPr spcFirstLastPara="1" wrap="square" lIns="68575" tIns="34275" rIns="68575" bIns="34275" anchor="t" anchorCtr="0">
            <a:noAutofit/>
          </a:bodyPr>
          <a:lstStyle>
            <a:lvl1pPr marL="457200" lvl="0" indent="-228600" algn="l">
              <a:spcBef>
                <a:spcPts val="200"/>
              </a:spcBef>
              <a:spcAft>
                <a:spcPts val="0"/>
              </a:spcAft>
              <a:buClr>
                <a:srgbClr val="404040"/>
              </a:buClr>
              <a:buSzPts val="1100"/>
              <a:buNone/>
              <a:defRPr sz="1100"/>
            </a:lvl1pPr>
            <a:lvl2pPr marL="914400" lvl="1" indent="-228600" algn="l">
              <a:spcBef>
                <a:spcPts val="200"/>
              </a:spcBef>
              <a:spcAft>
                <a:spcPts val="0"/>
              </a:spcAft>
              <a:buClr>
                <a:srgbClr val="404040"/>
              </a:buClr>
              <a:buSzPts val="900"/>
              <a:buNone/>
              <a:defRPr sz="900"/>
            </a:lvl2pPr>
            <a:lvl3pPr marL="1371600" lvl="2" indent="-228600" algn="l">
              <a:spcBef>
                <a:spcPts val="200"/>
              </a:spcBef>
              <a:spcAft>
                <a:spcPts val="0"/>
              </a:spcAft>
              <a:buClr>
                <a:srgbClr val="404040"/>
              </a:buClr>
              <a:buSzPts val="800"/>
              <a:buNone/>
              <a:defRPr sz="800"/>
            </a:lvl3pPr>
            <a:lvl4pPr marL="1828800" lvl="3" indent="-228600" algn="l">
              <a:spcBef>
                <a:spcPts val="100"/>
              </a:spcBef>
              <a:spcAft>
                <a:spcPts val="0"/>
              </a:spcAft>
              <a:buClr>
                <a:srgbClr val="404040"/>
              </a:buClr>
              <a:buSzPts val="700"/>
              <a:buNone/>
              <a:defRPr sz="700"/>
            </a:lvl4pPr>
            <a:lvl5pPr marL="2286000" lvl="4" indent="-228600" algn="l">
              <a:spcBef>
                <a:spcPts val="100"/>
              </a:spcBef>
              <a:spcAft>
                <a:spcPts val="0"/>
              </a:spcAft>
              <a:buClr>
                <a:srgbClr val="404040"/>
              </a:buClr>
              <a:buSzPts val="700"/>
              <a:buNone/>
              <a:defRPr sz="700"/>
            </a:lvl5pPr>
            <a:lvl6pPr marL="2743200" lvl="5" indent="-228600" algn="l">
              <a:spcBef>
                <a:spcPts val="100"/>
              </a:spcBef>
              <a:spcAft>
                <a:spcPts val="0"/>
              </a:spcAft>
              <a:buClr>
                <a:schemeClr val="dk1"/>
              </a:buClr>
              <a:buSzPts val="700"/>
              <a:buNone/>
              <a:defRPr sz="700"/>
            </a:lvl6pPr>
            <a:lvl7pPr marL="3200400" lvl="6" indent="-228600" algn="l">
              <a:spcBef>
                <a:spcPts val="100"/>
              </a:spcBef>
              <a:spcAft>
                <a:spcPts val="0"/>
              </a:spcAft>
              <a:buClr>
                <a:schemeClr val="dk1"/>
              </a:buClr>
              <a:buSzPts val="700"/>
              <a:buNone/>
              <a:defRPr sz="700"/>
            </a:lvl7pPr>
            <a:lvl8pPr marL="3657600" lvl="7" indent="-228600" algn="l">
              <a:spcBef>
                <a:spcPts val="100"/>
              </a:spcBef>
              <a:spcAft>
                <a:spcPts val="0"/>
              </a:spcAft>
              <a:buClr>
                <a:schemeClr val="dk1"/>
              </a:buClr>
              <a:buSzPts val="700"/>
              <a:buNone/>
              <a:defRPr sz="700"/>
            </a:lvl8pPr>
            <a:lvl9pPr marL="4114800" lvl="8" indent="-228600" algn="l">
              <a:spcBef>
                <a:spcPts val="100"/>
              </a:spcBef>
              <a:spcAft>
                <a:spcPts val="0"/>
              </a:spcAft>
              <a:buClr>
                <a:schemeClr val="dk1"/>
              </a:buClr>
              <a:buSzPts val="700"/>
              <a:buNone/>
              <a:defRPr sz="700"/>
            </a:lvl9pPr>
          </a:lstStyle>
          <a:p>
            <a:endParaRPr/>
          </a:p>
        </p:txBody>
      </p:sp>
      <p:sp>
        <p:nvSpPr>
          <p:cNvPr id="140" name="Google Shape;140;g28ca7a6e4a9_6_76"/>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g28ca7a6e4a9_6_76"/>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g28ca7a6e4a9_6_76"/>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g28ca7a6e4a9_6_83"/>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g28ca7a6e4a9_6_83"/>
          <p:cNvSpPr txBox="1">
            <a:spLocks noGrp="1"/>
          </p:cNvSpPr>
          <p:nvPr>
            <p:ph type="body" idx="1"/>
          </p:nvPr>
        </p:nvSpPr>
        <p:spPr>
          <a:xfrm rot="5400000">
            <a:off x="2194800" y="-365999"/>
            <a:ext cx="4754400" cy="8229600"/>
          </a:xfrm>
          <a:prstGeom prst="rect">
            <a:avLst/>
          </a:prstGeom>
          <a:noFill/>
          <a:ln>
            <a:noFill/>
          </a:ln>
        </p:spPr>
        <p:txBody>
          <a:bodyPr spcFirstLastPara="1" wrap="square" lIns="68575" tIns="34275" rIns="68575" bIns="34275" anchor="t" anchorCtr="0">
            <a:noAutofit/>
          </a:bodyPr>
          <a:lstStyle>
            <a:lvl1pPr marL="457200" lvl="0" indent="-317500" algn="l">
              <a:spcBef>
                <a:spcPts val="300"/>
              </a:spcBef>
              <a:spcAft>
                <a:spcPts val="0"/>
              </a:spcAft>
              <a:buClr>
                <a:srgbClr val="404040"/>
              </a:buClr>
              <a:buSzPts val="1400"/>
              <a:buChar char="•"/>
              <a:defRPr/>
            </a:lvl1pPr>
            <a:lvl2pPr marL="914400" lvl="1" indent="-317500" algn="l">
              <a:spcBef>
                <a:spcPts val="300"/>
              </a:spcBef>
              <a:spcAft>
                <a:spcPts val="0"/>
              </a:spcAft>
              <a:buClr>
                <a:srgbClr val="404040"/>
              </a:buClr>
              <a:buSzPts val="1400"/>
              <a:buChar char="–"/>
              <a:defRPr/>
            </a:lvl2pPr>
            <a:lvl3pPr marL="1371600" lvl="2" indent="-317500" algn="l">
              <a:spcBef>
                <a:spcPts val="300"/>
              </a:spcBef>
              <a:spcAft>
                <a:spcPts val="0"/>
              </a:spcAft>
              <a:buClr>
                <a:srgbClr val="404040"/>
              </a:buClr>
              <a:buSzPts val="1400"/>
              <a:buChar char="•"/>
              <a:defRPr/>
            </a:lvl3pPr>
            <a:lvl4pPr marL="1828800" lvl="3" indent="-317500" algn="l">
              <a:spcBef>
                <a:spcPts val="300"/>
              </a:spcBef>
              <a:spcAft>
                <a:spcPts val="0"/>
              </a:spcAft>
              <a:buClr>
                <a:srgbClr val="404040"/>
              </a:buClr>
              <a:buSzPts val="1400"/>
              <a:buChar char="–"/>
              <a:defRPr/>
            </a:lvl4pPr>
            <a:lvl5pPr marL="2286000" lvl="4" indent="-317500" algn="l">
              <a:spcBef>
                <a:spcPts val="300"/>
              </a:spcBef>
              <a:spcAft>
                <a:spcPts val="0"/>
              </a:spcAft>
              <a:buClr>
                <a:srgbClr val="404040"/>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46" name="Google Shape;146;g28ca7a6e4a9_6_83"/>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g28ca7a6e4a9_6_83"/>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g28ca7a6e4a9_6_83"/>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g28ca7a6e4a9_6_89"/>
          <p:cNvSpPr txBox="1">
            <a:spLocks noGrp="1"/>
          </p:cNvSpPr>
          <p:nvPr>
            <p:ph type="title"/>
          </p:nvPr>
        </p:nvSpPr>
        <p:spPr>
          <a:xfrm rot="5400000">
            <a:off x="4732300" y="2171739"/>
            <a:ext cx="5851600" cy="20574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g28ca7a6e4a9_6_89"/>
          <p:cNvSpPr txBox="1">
            <a:spLocks noGrp="1"/>
          </p:cNvSpPr>
          <p:nvPr>
            <p:ph type="body" idx="1"/>
          </p:nvPr>
        </p:nvSpPr>
        <p:spPr>
          <a:xfrm rot="5400000">
            <a:off x="541300" y="190539"/>
            <a:ext cx="5851600" cy="6019800"/>
          </a:xfrm>
          <a:prstGeom prst="rect">
            <a:avLst/>
          </a:prstGeom>
          <a:noFill/>
          <a:ln>
            <a:noFill/>
          </a:ln>
        </p:spPr>
        <p:txBody>
          <a:bodyPr spcFirstLastPara="1" wrap="square" lIns="68575" tIns="34275" rIns="68575" bIns="34275" anchor="t" anchorCtr="0">
            <a:noAutofit/>
          </a:bodyPr>
          <a:lstStyle>
            <a:lvl1pPr marL="457200" lvl="0" indent="-317500" algn="l">
              <a:spcBef>
                <a:spcPts val="300"/>
              </a:spcBef>
              <a:spcAft>
                <a:spcPts val="0"/>
              </a:spcAft>
              <a:buClr>
                <a:srgbClr val="404040"/>
              </a:buClr>
              <a:buSzPts val="1400"/>
              <a:buChar char="•"/>
              <a:defRPr/>
            </a:lvl1pPr>
            <a:lvl2pPr marL="914400" lvl="1" indent="-317500" algn="l">
              <a:spcBef>
                <a:spcPts val="300"/>
              </a:spcBef>
              <a:spcAft>
                <a:spcPts val="0"/>
              </a:spcAft>
              <a:buClr>
                <a:srgbClr val="404040"/>
              </a:buClr>
              <a:buSzPts val="1400"/>
              <a:buChar char="–"/>
              <a:defRPr/>
            </a:lvl2pPr>
            <a:lvl3pPr marL="1371600" lvl="2" indent="-317500" algn="l">
              <a:spcBef>
                <a:spcPts val="300"/>
              </a:spcBef>
              <a:spcAft>
                <a:spcPts val="0"/>
              </a:spcAft>
              <a:buClr>
                <a:srgbClr val="404040"/>
              </a:buClr>
              <a:buSzPts val="1400"/>
              <a:buChar char="•"/>
              <a:defRPr/>
            </a:lvl3pPr>
            <a:lvl4pPr marL="1828800" lvl="3" indent="-317500" algn="l">
              <a:spcBef>
                <a:spcPts val="300"/>
              </a:spcBef>
              <a:spcAft>
                <a:spcPts val="0"/>
              </a:spcAft>
              <a:buClr>
                <a:srgbClr val="404040"/>
              </a:buClr>
              <a:buSzPts val="1400"/>
              <a:buChar char="–"/>
              <a:defRPr/>
            </a:lvl4pPr>
            <a:lvl5pPr marL="2286000" lvl="4" indent="-317500" algn="l">
              <a:spcBef>
                <a:spcPts val="300"/>
              </a:spcBef>
              <a:spcAft>
                <a:spcPts val="0"/>
              </a:spcAft>
              <a:buClr>
                <a:srgbClr val="404040"/>
              </a:buClr>
              <a:buSzPts val="1400"/>
              <a:buChar char="»"/>
              <a:defRPr/>
            </a:lvl5pPr>
            <a:lvl6pPr marL="2743200" lvl="5" indent="-317500" algn="l">
              <a:spcBef>
                <a:spcPts val="3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152" name="Google Shape;152;g28ca7a6e4a9_6_89"/>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3" name="Google Shape;153;g28ca7a6e4a9_6_89"/>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4" name="Google Shape;154;g28ca7a6e4a9_6_89"/>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Google Shape;61;g28ca7a6e4a9_6_0"/>
          <p:cNvSpPr txBox="1">
            <a:spLocks noGrp="1"/>
          </p:cNvSpPr>
          <p:nvPr>
            <p:ph type="title"/>
          </p:nvPr>
        </p:nvSpPr>
        <p:spPr>
          <a:xfrm>
            <a:off x="457200" y="503238"/>
            <a:ext cx="8229600" cy="7160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1pPr>
            <a:lvl2pPr marR="0" lvl="1"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2pPr>
            <a:lvl3pPr marR="0" lvl="2"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3pPr>
            <a:lvl4pPr marR="0" lvl="3"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4pPr>
            <a:lvl5pPr marR="0" lvl="4"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5pPr>
            <a:lvl6pPr marR="0" lvl="5"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6pPr>
            <a:lvl7pPr marR="0" lvl="6"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7pPr>
            <a:lvl8pPr marR="0" lvl="7"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8pPr>
            <a:lvl9pPr marR="0" lvl="8" algn="l" rtl="0">
              <a:spcBef>
                <a:spcPts val="0"/>
              </a:spcBef>
              <a:spcAft>
                <a:spcPts val="0"/>
              </a:spcAft>
              <a:buSzPts val="1100"/>
              <a:buNone/>
              <a:defRPr sz="3300" b="0" i="0" u="none" strike="noStrike" cap="none">
                <a:solidFill>
                  <a:srgbClr val="404040"/>
                </a:solidFill>
                <a:latin typeface="Quattrocento Sans"/>
                <a:ea typeface="Quattrocento Sans"/>
                <a:cs typeface="Quattrocento Sans"/>
                <a:sym typeface="Quattrocento Sans"/>
              </a:defRPr>
            </a:lvl9pPr>
          </a:lstStyle>
          <a:p>
            <a:endParaRPr/>
          </a:p>
        </p:txBody>
      </p:sp>
      <p:sp>
        <p:nvSpPr>
          <p:cNvPr id="62" name="Google Shape;62;g28ca7a6e4a9_6_0"/>
          <p:cNvSpPr txBox="1">
            <a:spLocks noGrp="1"/>
          </p:cNvSpPr>
          <p:nvPr>
            <p:ph type="body" idx="1"/>
          </p:nvPr>
        </p:nvSpPr>
        <p:spPr>
          <a:xfrm>
            <a:off x="457200" y="1371601"/>
            <a:ext cx="8229600" cy="4754400"/>
          </a:xfrm>
          <a:prstGeom prst="rect">
            <a:avLst/>
          </a:prstGeom>
          <a:noFill/>
          <a:ln>
            <a:noFill/>
          </a:ln>
        </p:spPr>
        <p:txBody>
          <a:bodyPr spcFirstLastPara="1" wrap="square" lIns="68575" tIns="34275" rIns="68575" bIns="34275" anchor="t" anchorCtr="0">
            <a:noAutofit/>
          </a:bodyPr>
          <a:lstStyle>
            <a:lvl1pPr marL="457200" marR="0" lvl="0" indent="-381000" algn="l" rtl="0">
              <a:spcBef>
                <a:spcPts val="500"/>
              </a:spcBef>
              <a:spcAft>
                <a:spcPts val="0"/>
              </a:spcAft>
              <a:buClr>
                <a:srgbClr val="404040"/>
              </a:buClr>
              <a:buSzPts val="2400"/>
              <a:buFont typeface="Arial"/>
              <a:buChar char="•"/>
              <a:defRPr sz="2400" b="0" i="0" u="none" strike="noStrike" cap="none">
                <a:solidFill>
                  <a:srgbClr val="404040"/>
                </a:solidFill>
                <a:latin typeface="Quattrocento Sans"/>
                <a:ea typeface="Quattrocento Sans"/>
                <a:cs typeface="Quattrocento Sans"/>
                <a:sym typeface="Quattrocento Sans"/>
              </a:defRPr>
            </a:lvl1pPr>
            <a:lvl2pPr marL="914400" marR="0" lvl="1" indent="-361950" algn="l" rtl="0">
              <a:spcBef>
                <a:spcPts val="400"/>
              </a:spcBef>
              <a:spcAft>
                <a:spcPts val="0"/>
              </a:spcAft>
              <a:buClr>
                <a:srgbClr val="404040"/>
              </a:buClr>
              <a:buSzPts val="2100"/>
              <a:buFont typeface="Arial"/>
              <a:buChar char="–"/>
              <a:defRPr sz="2100" b="0" i="0" u="none" strike="noStrike" cap="none">
                <a:solidFill>
                  <a:srgbClr val="404040"/>
                </a:solidFill>
                <a:latin typeface="Quattrocento Sans"/>
                <a:ea typeface="Quattrocento Sans"/>
                <a:cs typeface="Quattrocento Sans"/>
                <a:sym typeface="Quattrocento Sans"/>
              </a:defRPr>
            </a:lvl2pPr>
            <a:lvl3pPr marL="1371600" marR="0" lvl="2" indent="-342900" algn="l" rtl="0">
              <a:spcBef>
                <a:spcPts val="400"/>
              </a:spcBef>
              <a:spcAft>
                <a:spcPts val="0"/>
              </a:spcAft>
              <a:buClr>
                <a:srgbClr val="404040"/>
              </a:buClr>
              <a:buSzPts val="1800"/>
              <a:buFont typeface="Arial"/>
              <a:buChar char="•"/>
              <a:defRPr sz="1800" b="0" i="0" u="none" strike="noStrike" cap="none">
                <a:solidFill>
                  <a:srgbClr val="404040"/>
                </a:solidFill>
                <a:latin typeface="Quattrocento Sans"/>
                <a:ea typeface="Quattrocento Sans"/>
                <a:cs typeface="Quattrocento Sans"/>
                <a:sym typeface="Quattrocento Sans"/>
              </a:defRPr>
            </a:lvl3pPr>
            <a:lvl4pPr marL="1828800" marR="0" lvl="3" indent="-323850" algn="l" rtl="0">
              <a:spcBef>
                <a:spcPts val="300"/>
              </a:spcBef>
              <a:spcAft>
                <a:spcPts val="0"/>
              </a:spcAft>
              <a:buClr>
                <a:srgbClr val="404040"/>
              </a:buClr>
              <a:buSzPts val="1500"/>
              <a:buFont typeface="Arial"/>
              <a:buChar char="–"/>
              <a:defRPr sz="1500" b="0" i="0" u="none" strike="noStrike" cap="none">
                <a:solidFill>
                  <a:srgbClr val="404040"/>
                </a:solidFill>
                <a:latin typeface="Quattrocento Sans"/>
                <a:ea typeface="Quattrocento Sans"/>
                <a:cs typeface="Quattrocento Sans"/>
                <a:sym typeface="Quattrocento Sans"/>
              </a:defRPr>
            </a:lvl4pPr>
            <a:lvl5pPr marL="2286000" marR="0" lvl="4" indent="-323850" algn="l" rtl="0">
              <a:spcBef>
                <a:spcPts val="300"/>
              </a:spcBef>
              <a:spcAft>
                <a:spcPts val="0"/>
              </a:spcAft>
              <a:buClr>
                <a:srgbClr val="404040"/>
              </a:buClr>
              <a:buSzPts val="1500"/>
              <a:buFont typeface="Arial"/>
              <a:buChar char="»"/>
              <a:defRPr sz="1500" b="0" i="0" u="none" strike="noStrike" cap="none">
                <a:solidFill>
                  <a:srgbClr val="404040"/>
                </a:solidFill>
                <a:latin typeface="Quattrocento Sans"/>
                <a:ea typeface="Quattrocento Sans"/>
                <a:cs typeface="Quattrocento Sans"/>
                <a:sym typeface="Quattrocento Sans"/>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3" name="Google Shape;63;g28ca7a6e4a9_6_0"/>
          <p:cNvSpPr txBox="1">
            <a:spLocks noGrp="1"/>
          </p:cNvSpPr>
          <p:nvPr>
            <p:ph type="dt" idx="10"/>
          </p:nvPr>
        </p:nvSpPr>
        <p:spPr>
          <a:xfrm>
            <a:off x="457200" y="6356351"/>
            <a:ext cx="21336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Quattrocento Sans"/>
                <a:ea typeface="Quattrocento Sans"/>
                <a:cs typeface="Quattrocento Sans"/>
                <a:sym typeface="Quattrocento Sans"/>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4" name="Google Shape;64;g28ca7a6e4a9_6_0"/>
          <p:cNvSpPr txBox="1">
            <a:spLocks noGrp="1"/>
          </p:cNvSpPr>
          <p:nvPr>
            <p:ph type="ftr" idx="11"/>
          </p:nvPr>
        </p:nvSpPr>
        <p:spPr>
          <a:xfrm>
            <a:off x="3124200" y="6356351"/>
            <a:ext cx="2895600" cy="3652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Quattrocento Sans"/>
                <a:ea typeface="Quattrocento Sans"/>
                <a:cs typeface="Quattrocento Sans"/>
                <a:sym typeface="Quattrocento Sans"/>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5" name="Google Shape;65;g28ca7a6e4a9_6_0"/>
          <p:cNvSpPr txBox="1">
            <a:spLocks noGrp="1"/>
          </p:cNvSpPr>
          <p:nvPr>
            <p:ph type="sldNum" idx="12"/>
          </p:nvPr>
        </p:nvSpPr>
        <p:spPr>
          <a:xfrm>
            <a:off x="6553200" y="6356351"/>
            <a:ext cx="21336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1pPr>
            <a:lvl2pPr marL="0" marR="0" lvl="1"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2pPr>
            <a:lvl3pPr marL="0" marR="0" lvl="2"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3pPr>
            <a:lvl4pPr marL="0" marR="0" lvl="3"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4pPr>
            <a:lvl5pPr marL="0" marR="0" lvl="4"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5pPr>
            <a:lvl6pPr marL="0" marR="0" lvl="5"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6pPr>
            <a:lvl7pPr marL="0" marR="0" lvl="6"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7pPr>
            <a:lvl8pPr marL="0" marR="0" lvl="7"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8pPr>
            <a:lvl9pPr marL="0" marR="0" lvl="8" indent="0" algn="r" rtl="0">
              <a:spcBef>
                <a:spcPts val="0"/>
              </a:spcBef>
              <a:spcAft>
                <a:spcPts val="0"/>
              </a:spcAft>
              <a:buNone/>
              <a:defRPr sz="15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71" r:id="rId6"/>
    <p:sldLayoutId id="2147483672" r:id="rId7"/>
    <p:sldLayoutId id="2147483673" r:id="rId8"/>
    <p:sldLayoutId id="2147483674"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hyperlink" Target="https://pypi.org/project/noisereduc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hyperlink" Target="https://wavepurifier.github.io/" TargetMode="External"/><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hanqingguo.github.io/" TargetMode="Externa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7.pn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notesSlide" Target="../notesSlides/notesSlide2.xml"/><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0B76B-CCC7-FAAF-9E42-816BD8BD9D02}"/>
              </a:ext>
            </a:extLst>
          </p:cNvPr>
          <p:cNvSpPr>
            <a:spLocks noGrp="1"/>
          </p:cNvSpPr>
          <p:nvPr>
            <p:ph type="ctrTitle"/>
          </p:nvPr>
        </p:nvSpPr>
        <p:spPr>
          <a:xfrm>
            <a:off x="370703" y="1702064"/>
            <a:ext cx="8717691" cy="853731"/>
          </a:xfrm>
        </p:spPr>
        <p:txBody>
          <a:bodyPr/>
          <a:lstStyle/>
          <a:p>
            <a:pPr algn="ctr"/>
            <a:r>
              <a:rPr lang="en-US" sz="3200" b="1" dirty="0" err="1">
                <a:latin typeface="+mj-lt"/>
              </a:rPr>
              <a:t>WavePurifier</a:t>
            </a:r>
            <a:r>
              <a:rPr lang="en-US" sz="3200" b="1" dirty="0">
                <a:latin typeface="+mj-lt"/>
              </a:rPr>
              <a:t>: Purifying Audio Adversarial Examples via Hierarchical Diffusion Models</a:t>
            </a:r>
          </a:p>
        </p:txBody>
      </p:sp>
      <p:sp>
        <p:nvSpPr>
          <p:cNvPr id="3" name="Subtitle 2">
            <a:extLst>
              <a:ext uri="{FF2B5EF4-FFF2-40B4-BE49-F238E27FC236}">
                <a16:creationId xmlns:a16="http://schemas.microsoft.com/office/drawing/2014/main" id="{377301A9-0EE1-1228-45D7-7642B11420FC}"/>
              </a:ext>
            </a:extLst>
          </p:cNvPr>
          <p:cNvSpPr>
            <a:spLocks noGrp="1"/>
          </p:cNvSpPr>
          <p:nvPr>
            <p:ph type="subTitle" idx="1"/>
          </p:nvPr>
        </p:nvSpPr>
        <p:spPr>
          <a:xfrm>
            <a:off x="1056503" y="3855308"/>
            <a:ext cx="7179275" cy="1050324"/>
          </a:xfrm>
        </p:spPr>
        <p:txBody>
          <a:bodyPr/>
          <a:lstStyle/>
          <a:p>
            <a:r>
              <a:rPr lang="en-US" sz="2000" b="1" u="sng" dirty="0">
                <a:latin typeface="+mj-lt"/>
              </a:rPr>
              <a:t>Hanqing Guo</a:t>
            </a:r>
            <a:r>
              <a:rPr lang="en-US" sz="2000" b="1" u="sng" baseline="30000" dirty="0">
                <a:latin typeface="+mj-lt"/>
              </a:rPr>
              <a:t>1,2</a:t>
            </a:r>
            <a:r>
              <a:rPr lang="en-US" sz="2000" b="1" dirty="0">
                <a:latin typeface="+mj-lt"/>
              </a:rPr>
              <a:t>, </a:t>
            </a:r>
            <a:r>
              <a:rPr lang="en-US" sz="2000" b="1" dirty="0" err="1">
                <a:latin typeface="+mj-lt"/>
              </a:rPr>
              <a:t>Guangjing</a:t>
            </a:r>
            <a:r>
              <a:rPr lang="en-US" sz="2000" b="1" dirty="0">
                <a:latin typeface="+mj-lt"/>
              </a:rPr>
              <a:t> Wang, </a:t>
            </a:r>
            <a:r>
              <a:rPr lang="en-US" sz="2000" b="1" dirty="0" err="1">
                <a:latin typeface="+mj-lt"/>
              </a:rPr>
              <a:t>Bocheng</a:t>
            </a:r>
            <a:r>
              <a:rPr lang="en-US" sz="2000" b="1" dirty="0">
                <a:latin typeface="+mj-lt"/>
              </a:rPr>
              <a:t> Chen, </a:t>
            </a:r>
            <a:r>
              <a:rPr lang="en-US" sz="2000" b="1" dirty="0" err="1">
                <a:latin typeface="+mj-lt"/>
              </a:rPr>
              <a:t>Yuanda</a:t>
            </a:r>
            <a:r>
              <a:rPr lang="en-US" sz="2000" b="1" dirty="0">
                <a:latin typeface="+mj-lt"/>
              </a:rPr>
              <a:t> Wang, Xiao Zhang, Xun Chen</a:t>
            </a:r>
            <a:r>
              <a:rPr lang="en-US" sz="2000" b="1" baseline="30000" dirty="0">
                <a:latin typeface="+mj-lt"/>
              </a:rPr>
              <a:t>3</a:t>
            </a:r>
            <a:r>
              <a:rPr lang="en-US" sz="2000" b="1" dirty="0">
                <a:latin typeface="+mj-lt"/>
              </a:rPr>
              <a:t>, </a:t>
            </a:r>
            <a:r>
              <a:rPr lang="en-US" sz="2000" b="1" dirty="0" err="1">
                <a:latin typeface="+mj-lt"/>
              </a:rPr>
              <a:t>Qiben</a:t>
            </a:r>
            <a:r>
              <a:rPr lang="en-US" sz="2000" b="1" dirty="0">
                <a:latin typeface="+mj-lt"/>
              </a:rPr>
              <a:t> Yan</a:t>
            </a:r>
            <a:r>
              <a:rPr lang="en-US" sz="2000" b="1" baseline="30000" dirty="0">
                <a:latin typeface="+mj-lt"/>
              </a:rPr>
              <a:t>1</a:t>
            </a:r>
            <a:r>
              <a:rPr lang="en-US" sz="2000" b="1" dirty="0">
                <a:latin typeface="+mj-lt"/>
              </a:rPr>
              <a:t>, </a:t>
            </a:r>
          </a:p>
          <a:p>
            <a:r>
              <a:rPr lang="en-US" sz="2000" b="1" dirty="0">
                <a:latin typeface="+mj-lt"/>
              </a:rPr>
              <a:t>L</a:t>
            </a:r>
            <a:r>
              <a:rPr lang="en-US" altLang="zh-CN" sz="2000" b="1" dirty="0">
                <a:latin typeface="+mj-lt"/>
              </a:rPr>
              <a:t>i</a:t>
            </a:r>
            <a:r>
              <a:rPr lang="en-US" sz="2000" b="1" dirty="0">
                <a:latin typeface="+mj-lt"/>
              </a:rPr>
              <a:t> Xiao</a:t>
            </a:r>
            <a:r>
              <a:rPr lang="en-US" sz="2000" b="1" baseline="30000" dirty="0">
                <a:latin typeface="+mj-lt"/>
              </a:rPr>
              <a:t>1</a:t>
            </a:r>
            <a:endParaRPr lang="en-US" sz="2000" b="1" dirty="0">
              <a:latin typeface="+mj-lt"/>
            </a:endParaRPr>
          </a:p>
        </p:txBody>
      </p:sp>
      <p:pic>
        <p:nvPicPr>
          <p:cNvPr id="4" name="Picture 3">
            <a:extLst>
              <a:ext uri="{FF2B5EF4-FFF2-40B4-BE49-F238E27FC236}">
                <a16:creationId xmlns:a16="http://schemas.microsoft.com/office/drawing/2014/main" id="{9A6283D6-948F-4DE0-6F06-353301E0FE17}"/>
              </a:ext>
            </a:extLst>
          </p:cNvPr>
          <p:cNvPicPr>
            <a:picLocks noChangeAspect="1"/>
          </p:cNvPicPr>
          <p:nvPr/>
        </p:nvPicPr>
        <p:blipFill>
          <a:blip r:embed="rId2"/>
          <a:stretch>
            <a:fillRect/>
          </a:stretch>
        </p:blipFill>
        <p:spPr>
          <a:xfrm>
            <a:off x="1501346" y="5105460"/>
            <a:ext cx="1408096" cy="913162"/>
          </a:xfrm>
          <a:prstGeom prst="rect">
            <a:avLst/>
          </a:prstGeom>
        </p:spPr>
      </p:pic>
      <p:pic>
        <p:nvPicPr>
          <p:cNvPr id="5" name="Picture 4">
            <a:extLst>
              <a:ext uri="{FF2B5EF4-FFF2-40B4-BE49-F238E27FC236}">
                <a16:creationId xmlns:a16="http://schemas.microsoft.com/office/drawing/2014/main" id="{ED641D96-752B-54CE-FA43-6FCAA67F65AB}"/>
              </a:ext>
            </a:extLst>
          </p:cNvPr>
          <p:cNvPicPr>
            <a:picLocks noChangeAspect="1"/>
          </p:cNvPicPr>
          <p:nvPr/>
        </p:nvPicPr>
        <p:blipFill>
          <a:blip r:embed="rId3"/>
          <a:stretch>
            <a:fillRect/>
          </a:stretch>
        </p:blipFill>
        <p:spPr>
          <a:xfrm>
            <a:off x="5797058" y="5105460"/>
            <a:ext cx="1647341" cy="850972"/>
          </a:xfrm>
          <a:prstGeom prst="rect">
            <a:avLst/>
          </a:prstGeom>
        </p:spPr>
      </p:pic>
      <p:pic>
        <p:nvPicPr>
          <p:cNvPr id="1026" name="Picture 2" descr="College Application Resources - College is Within Reach Hawai'i">
            <a:extLst>
              <a:ext uri="{FF2B5EF4-FFF2-40B4-BE49-F238E27FC236}">
                <a16:creationId xmlns:a16="http://schemas.microsoft.com/office/drawing/2014/main" id="{BAD3AB32-9320-EDB5-D135-032DBB987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3478" y="5169152"/>
            <a:ext cx="2030129" cy="75852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232FA02-2C0E-F954-81BA-8B3F9DA80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extLst>
      <p:ext uri="{BB962C8B-B14F-4D97-AF65-F5344CB8AC3E}">
        <p14:creationId xmlns:p14="http://schemas.microsoft.com/office/powerpoint/2010/main" val="125291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CC77D-42D2-AE19-D3F8-E9AF5EC8A0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690A60-EF7D-2FCA-48B6-19A1F006CAE5}"/>
              </a:ext>
            </a:extLst>
          </p:cNvPr>
          <p:cNvSpPr txBox="1"/>
          <p:nvPr/>
        </p:nvSpPr>
        <p:spPr>
          <a:xfrm>
            <a:off x="914400" y="179173"/>
            <a:ext cx="5473132" cy="400110"/>
          </a:xfrm>
          <a:prstGeom prst="rect">
            <a:avLst/>
          </a:prstGeom>
          <a:noFill/>
        </p:spPr>
        <p:txBody>
          <a:bodyPr wrap="square" rtlCol="0">
            <a:spAutoFit/>
          </a:bodyPr>
          <a:lstStyle/>
          <a:p>
            <a:r>
              <a:rPr lang="en-US" sz="2000" dirty="0">
                <a:solidFill>
                  <a:schemeClr val="bg1"/>
                </a:solidFill>
              </a:rPr>
              <a:t>Image VS audio</a:t>
            </a:r>
          </a:p>
        </p:txBody>
      </p:sp>
      <p:pic>
        <p:nvPicPr>
          <p:cNvPr id="4" name="Picture 3">
            <a:extLst>
              <a:ext uri="{FF2B5EF4-FFF2-40B4-BE49-F238E27FC236}">
                <a16:creationId xmlns:a16="http://schemas.microsoft.com/office/drawing/2014/main" id="{62F22C6E-F0A7-FC42-D997-B1B33839B362}"/>
              </a:ext>
            </a:extLst>
          </p:cNvPr>
          <p:cNvPicPr>
            <a:picLocks noChangeAspect="1"/>
          </p:cNvPicPr>
          <p:nvPr/>
        </p:nvPicPr>
        <p:blipFill>
          <a:blip r:embed="rId3"/>
          <a:stretch>
            <a:fillRect/>
          </a:stretch>
        </p:blipFill>
        <p:spPr>
          <a:xfrm>
            <a:off x="1035050" y="3429000"/>
            <a:ext cx="2863498" cy="1977603"/>
          </a:xfrm>
          <a:prstGeom prst="rect">
            <a:avLst/>
          </a:prstGeom>
        </p:spPr>
      </p:pic>
      <p:pic>
        <p:nvPicPr>
          <p:cNvPr id="6" name="Picture 5">
            <a:extLst>
              <a:ext uri="{FF2B5EF4-FFF2-40B4-BE49-F238E27FC236}">
                <a16:creationId xmlns:a16="http://schemas.microsoft.com/office/drawing/2014/main" id="{4DB71BAF-782A-1E42-17BF-EFCB84706AC1}"/>
              </a:ext>
            </a:extLst>
          </p:cNvPr>
          <p:cNvPicPr>
            <a:picLocks noChangeAspect="1"/>
          </p:cNvPicPr>
          <p:nvPr/>
        </p:nvPicPr>
        <p:blipFill>
          <a:blip r:embed="rId4"/>
          <a:stretch>
            <a:fillRect/>
          </a:stretch>
        </p:blipFill>
        <p:spPr>
          <a:xfrm>
            <a:off x="4891107" y="3507908"/>
            <a:ext cx="3234150" cy="2063795"/>
          </a:xfrm>
          <a:prstGeom prst="rect">
            <a:avLst/>
          </a:prstGeom>
        </p:spPr>
      </p:pic>
      <p:pic>
        <p:nvPicPr>
          <p:cNvPr id="8" name="Picture 7">
            <a:extLst>
              <a:ext uri="{FF2B5EF4-FFF2-40B4-BE49-F238E27FC236}">
                <a16:creationId xmlns:a16="http://schemas.microsoft.com/office/drawing/2014/main" id="{23774CA3-70B3-CF6A-7589-67701A598C38}"/>
              </a:ext>
            </a:extLst>
          </p:cNvPr>
          <p:cNvPicPr>
            <a:picLocks noChangeAspect="1"/>
          </p:cNvPicPr>
          <p:nvPr/>
        </p:nvPicPr>
        <p:blipFill>
          <a:blip r:embed="rId5"/>
          <a:stretch>
            <a:fillRect/>
          </a:stretch>
        </p:blipFill>
        <p:spPr>
          <a:xfrm>
            <a:off x="1344369" y="1131922"/>
            <a:ext cx="1487731" cy="1487731"/>
          </a:xfrm>
          <a:prstGeom prst="rect">
            <a:avLst/>
          </a:prstGeom>
        </p:spPr>
      </p:pic>
      <p:sp>
        <p:nvSpPr>
          <p:cNvPr id="9" name="TextBox 8">
            <a:extLst>
              <a:ext uri="{FF2B5EF4-FFF2-40B4-BE49-F238E27FC236}">
                <a16:creationId xmlns:a16="http://schemas.microsoft.com/office/drawing/2014/main" id="{47B7CAAD-B66B-C3B1-748E-8597E88CDCD7}"/>
              </a:ext>
            </a:extLst>
          </p:cNvPr>
          <p:cNvSpPr txBox="1"/>
          <p:nvPr/>
        </p:nvSpPr>
        <p:spPr>
          <a:xfrm>
            <a:off x="3193766" y="1131922"/>
            <a:ext cx="5734334" cy="2031325"/>
          </a:xfrm>
          <a:prstGeom prst="rect">
            <a:avLst/>
          </a:prstGeom>
          <a:noFill/>
        </p:spPr>
        <p:txBody>
          <a:bodyPr wrap="square" rtlCol="0">
            <a:spAutoFit/>
          </a:bodyPr>
          <a:lstStyle/>
          <a:p>
            <a:r>
              <a:rPr lang="en-US" dirty="0"/>
              <a:t>Image classifier: </a:t>
            </a:r>
          </a:p>
          <a:p>
            <a:pPr marL="285750" indent="-285750">
              <a:buFont typeface="Arial" panose="020B0604020202020204" pitchFamily="34" charset="0"/>
              <a:buChar char="•"/>
            </a:pPr>
            <a:r>
              <a:rPr lang="en-US" dirty="0">
                <a:solidFill>
                  <a:srgbClr val="00B050"/>
                </a:solidFill>
              </a:rPr>
              <a:t>Single input and single output</a:t>
            </a:r>
          </a:p>
          <a:p>
            <a:pPr marL="285750" indent="-285750">
              <a:buFont typeface="Arial" panose="020B0604020202020204" pitchFamily="34" charset="0"/>
              <a:buChar char="•"/>
            </a:pPr>
            <a:r>
              <a:rPr lang="en-US" dirty="0">
                <a:solidFill>
                  <a:srgbClr val="00B050"/>
                </a:solidFill>
              </a:rPr>
              <a:t>Treats every pixel in the image equally</a:t>
            </a:r>
          </a:p>
          <a:p>
            <a:pPr marL="285750" indent="-285750">
              <a:buFont typeface="Arial" panose="020B0604020202020204" pitchFamily="34" charset="0"/>
              <a:buChar char="•"/>
            </a:pPr>
            <a:r>
              <a:rPr lang="en-US" dirty="0">
                <a:solidFill>
                  <a:srgbClr val="00B050"/>
                </a:solidFill>
              </a:rPr>
              <a:t>Perturbation is evenly distributed</a:t>
            </a:r>
          </a:p>
          <a:p>
            <a:pPr marL="285750" indent="-285750">
              <a:buFont typeface="Arial" panose="020B0604020202020204" pitchFamily="34" charset="0"/>
              <a:buChar char="•"/>
            </a:pPr>
            <a:endParaRPr lang="en-US" dirty="0"/>
          </a:p>
          <a:p>
            <a:r>
              <a:rPr lang="en-US" u="sng" dirty="0"/>
              <a:t>Speech recognition: </a:t>
            </a:r>
          </a:p>
          <a:p>
            <a:pPr marL="285750" indent="-285750">
              <a:buFont typeface="Arial" panose="020B0604020202020204" pitchFamily="34" charset="0"/>
              <a:buChar char="•"/>
            </a:pPr>
            <a:r>
              <a:rPr lang="en-US" dirty="0">
                <a:solidFill>
                  <a:srgbClr val="FF0000"/>
                </a:solidFill>
              </a:rPr>
              <a:t>Sequential model</a:t>
            </a:r>
          </a:p>
          <a:p>
            <a:pPr marL="285750" indent="-285750">
              <a:buFont typeface="Arial" panose="020B0604020202020204" pitchFamily="34" charset="0"/>
              <a:buChar char="•"/>
            </a:pPr>
            <a:r>
              <a:rPr lang="en-US" dirty="0">
                <a:solidFill>
                  <a:srgbClr val="FF0000"/>
                </a:solidFill>
              </a:rPr>
              <a:t>focus more on the low-frequency formants</a:t>
            </a:r>
          </a:p>
          <a:p>
            <a:pPr marL="285750" indent="-285750">
              <a:buFont typeface="Arial" panose="020B0604020202020204" pitchFamily="34" charset="0"/>
              <a:buChar char="•"/>
            </a:pPr>
            <a:r>
              <a:rPr lang="en-US" dirty="0">
                <a:solidFill>
                  <a:srgbClr val="FF0000"/>
                </a:solidFill>
              </a:rPr>
              <a:t>Perturbation is added on waveform, not even distributed on Spec</a:t>
            </a:r>
          </a:p>
        </p:txBody>
      </p:sp>
      <p:sp>
        <p:nvSpPr>
          <p:cNvPr id="10" name="TextBox 9">
            <a:extLst>
              <a:ext uri="{FF2B5EF4-FFF2-40B4-BE49-F238E27FC236}">
                <a16:creationId xmlns:a16="http://schemas.microsoft.com/office/drawing/2014/main" id="{6A18A245-FEED-7D48-D075-5813228E5FF1}"/>
              </a:ext>
            </a:extLst>
          </p:cNvPr>
          <p:cNvSpPr txBox="1"/>
          <p:nvPr/>
        </p:nvSpPr>
        <p:spPr>
          <a:xfrm>
            <a:off x="1211019" y="5424031"/>
            <a:ext cx="2618031" cy="738664"/>
          </a:xfrm>
          <a:prstGeom prst="rect">
            <a:avLst/>
          </a:prstGeom>
          <a:noFill/>
        </p:spPr>
        <p:txBody>
          <a:bodyPr wrap="square" rtlCol="0">
            <a:spAutoFit/>
          </a:bodyPr>
          <a:lstStyle/>
          <a:p>
            <a:pPr algn="ctr"/>
            <a:r>
              <a:rPr lang="en-US" dirty="0"/>
              <a:t>Different frequency components contribute differently to the transcription</a:t>
            </a:r>
          </a:p>
        </p:txBody>
      </p:sp>
      <p:sp>
        <p:nvSpPr>
          <p:cNvPr id="11" name="TextBox 10">
            <a:extLst>
              <a:ext uri="{FF2B5EF4-FFF2-40B4-BE49-F238E27FC236}">
                <a16:creationId xmlns:a16="http://schemas.microsoft.com/office/drawing/2014/main" id="{AF0AA37F-8754-619B-A4BA-4E45F4043E49}"/>
              </a:ext>
            </a:extLst>
          </p:cNvPr>
          <p:cNvSpPr txBox="1"/>
          <p:nvPr/>
        </p:nvSpPr>
        <p:spPr>
          <a:xfrm>
            <a:off x="5199166" y="5639474"/>
            <a:ext cx="2618031" cy="307777"/>
          </a:xfrm>
          <a:prstGeom prst="rect">
            <a:avLst/>
          </a:prstGeom>
          <a:noFill/>
        </p:spPr>
        <p:txBody>
          <a:bodyPr wrap="square" rtlCol="0">
            <a:spAutoFit/>
          </a:bodyPr>
          <a:lstStyle/>
          <a:p>
            <a:pPr algn="ctr"/>
            <a:r>
              <a:rPr lang="en-US" dirty="0"/>
              <a:t>Perturbation distribution</a:t>
            </a:r>
          </a:p>
        </p:txBody>
      </p:sp>
      <p:sp>
        <p:nvSpPr>
          <p:cNvPr id="3" name="Slide Number Placeholder 2">
            <a:extLst>
              <a:ext uri="{FF2B5EF4-FFF2-40B4-BE49-F238E27FC236}">
                <a16:creationId xmlns:a16="http://schemas.microsoft.com/office/drawing/2014/main" id="{89AC71BC-C8C1-C7FE-C1D9-5D642F24E6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82208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C995D-0207-2559-91AF-B3C58CB222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59B190C-FAC6-B8D6-F4FF-8620990BC525}"/>
              </a:ext>
            </a:extLst>
          </p:cNvPr>
          <p:cNvSpPr txBox="1"/>
          <p:nvPr/>
        </p:nvSpPr>
        <p:spPr>
          <a:xfrm>
            <a:off x="914400" y="179173"/>
            <a:ext cx="7467600" cy="707886"/>
          </a:xfrm>
          <a:prstGeom prst="rect">
            <a:avLst/>
          </a:prstGeom>
          <a:noFill/>
        </p:spPr>
        <p:txBody>
          <a:bodyPr wrap="square" rtlCol="0">
            <a:spAutoFit/>
          </a:bodyPr>
          <a:lstStyle/>
          <a:p>
            <a:r>
              <a:rPr lang="en-US" sz="2000" dirty="0">
                <a:solidFill>
                  <a:schemeClr val="bg1"/>
                </a:solidFill>
              </a:rPr>
              <a:t>Our design: Hierarchical Diffusion Models</a:t>
            </a:r>
          </a:p>
          <a:p>
            <a:endParaRPr lang="en-US" sz="2000" dirty="0">
              <a:solidFill>
                <a:schemeClr val="bg1"/>
              </a:solidFill>
            </a:endParaRPr>
          </a:p>
        </p:txBody>
      </p:sp>
      <p:pic>
        <p:nvPicPr>
          <p:cNvPr id="4" name="Picture 3">
            <a:extLst>
              <a:ext uri="{FF2B5EF4-FFF2-40B4-BE49-F238E27FC236}">
                <a16:creationId xmlns:a16="http://schemas.microsoft.com/office/drawing/2014/main" id="{1AD9AC6C-B5BD-5D3D-8940-59199C553DAD}"/>
              </a:ext>
            </a:extLst>
          </p:cNvPr>
          <p:cNvPicPr>
            <a:picLocks noChangeAspect="1"/>
          </p:cNvPicPr>
          <p:nvPr/>
        </p:nvPicPr>
        <p:blipFill>
          <a:blip r:embed="rId3"/>
          <a:stretch>
            <a:fillRect/>
          </a:stretch>
        </p:blipFill>
        <p:spPr>
          <a:xfrm>
            <a:off x="76200" y="1542073"/>
            <a:ext cx="8876878" cy="3466345"/>
          </a:xfrm>
          <a:prstGeom prst="rect">
            <a:avLst/>
          </a:prstGeom>
        </p:spPr>
      </p:pic>
      <p:sp>
        <p:nvSpPr>
          <p:cNvPr id="3" name="Slide Number Placeholder 2">
            <a:extLst>
              <a:ext uri="{FF2B5EF4-FFF2-40B4-BE49-F238E27FC236}">
                <a16:creationId xmlns:a16="http://schemas.microsoft.com/office/drawing/2014/main" id="{95128103-75E9-21C1-CA3C-24D4C35870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445792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93092-6085-E3E9-8B70-2C424CB1B4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5B40FF-DD4E-5931-7E74-EDF3624FF1EB}"/>
              </a:ext>
            </a:extLst>
          </p:cNvPr>
          <p:cNvSpPr txBox="1"/>
          <p:nvPr/>
        </p:nvSpPr>
        <p:spPr>
          <a:xfrm>
            <a:off x="914400" y="179173"/>
            <a:ext cx="7467600" cy="707886"/>
          </a:xfrm>
          <a:prstGeom prst="rect">
            <a:avLst/>
          </a:prstGeom>
          <a:noFill/>
        </p:spPr>
        <p:txBody>
          <a:bodyPr wrap="square" rtlCol="0">
            <a:spAutoFit/>
          </a:bodyPr>
          <a:lstStyle/>
          <a:p>
            <a:r>
              <a:rPr lang="en-US" sz="2000" dirty="0">
                <a:solidFill>
                  <a:schemeClr val="bg1"/>
                </a:solidFill>
              </a:rPr>
              <a:t>Our design: Optimization Goal</a:t>
            </a:r>
          </a:p>
          <a:p>
            <a:endParaRPr lang="en-US" sz="2000" dirty="0">
              <a:solidFill>
                <a:schemeClr val="bg1"/>
              </a:solidFill>
            </a:endParaRPr>
          </a:p>
        </p:txBody>
      </p:sp>
      <p:pic>
        <p:nvPicPr>
          <p:cNvPr id="5" name="Picture 4">
            <a:extLst>
              <a:ext uri="{FF2B5EF4-FFF2-40B4-BE49-F238E27FC236}">
                <a16:creationId xmlns:a16="http://schemas.microsoft.com/office/drawing/2014/main" id="{5BBF0DDF-5A3E-CB5C-3A8D-423B2CB0A8A0}"/>
              </a:ext>
            </a:extLst>
          </p:cNvPr>
          <p:cNvPicPr>
            <a:picLocks noChangeAspect="1"/>
          </p:cNvPicPr>
          <p:nvPr/>
        </p:nvPicPr>
        <p:blipFill>
          <a:blip r:embed="rId3"/>
          <a:stretch>
            <a:fillRect/>
          </a:stretch>
        </p:blipFill>
        <p:spPr>
          <a:xfrm>
            <a:off x="1594345" y="3205202"/>
            <a:ext cx="5955310" cy="445411"/>
          </a:xfrm>
          <a:prstGeom prst="rect">
            <a:avLst/>
          </a:prstGeom>
        </p:spPr>
      </p:pic>
      <p:pic>
        <p:nvPicPr>
          <p:cNvPr id="6" name="Picture 5">
            <a:extLst>
              <a:ext uri="{FF2B5EF4-FFF2-40B4-BE49-F238E27FC236}">
                <a16:creationId xmlns:a16="http://schemas.microsoft.com/office/drawing/2014/main" id="{F805FB90-FA6E-2226-67A2-71D85DD595BC}"/>
              </a:ext>
            </a:extLst>
          </p:cNvPr>
          <p:cNvPicPr>
            <a:picLocks noChangeAspect="1"/>
          </p:cNvPicPr>
          <p:nvPr/>
        </p:nvPicPr>
        <p:blipFill>
          <a:blip r:embed="rId4"/>
          <a:stretch>
            <a:fillRect/>
          </a:stretch>
        </p:blipFill>
        <p:spPr>
          <a:xfrm>
            <a:off x="1992778" y="1302997"/>
            <a:ext cx="4942543" cy="498339"/>
          </a:xfrm>
          <a:prstGeom prst="rect">
            <a:avLst/>
          </a:prstGeom>
        </p:spPr>
      </p:pic>
      <p:pic>
        <p:nvPicPr>
          <p:cNvPr id="8" name="Picture 7">
            <a:extLst>
              <a:ext uri="{FF2B5EF4-FFF2-40B4-BE49-F238E27FC236}">
                <a16:creationId xmlns:a16="http://schemas.microsoft.com/office/drawing/2014/main" id="{A4FD5500-D335-BDBA-0709-DA63C28C1CDD}"/>
              </a:ext>
            </a:extLst>
          </p:cNvPr>
          <p:cNvPicPr>
            <a:picLocks noChangeAspect="1"/>
          </p:cNvPicPr>
          <p:nvPr/>
        </p:nvPicPr>
        <p:blipFill>
          <a:blip r:embed="rId5"/>
          <a:stretch>
            <a:fillRect/>
          </a:stretch>
        </p:blipFill>
        <p:spPr>
          <a:xfrm>
            <a:off x="2104553" y="5022592"/>
            <a:ext cx="4934893" cy="498474"/>
          </a:xfrm>
          <a:prstGeom prst="rect">
            <a:avLst/>
          </a:prstGeom>
        </p:spPr>
      </p:pic>
      <p:cxnSp>
        <p:nvCxnSpPr>
          <p:cNvPr id="10" name="Straight Arrow Connector 9">
            <a:extLst>
              <a:ext uri="{FF2B5EF4-FFF2-40B4-BE49-F238E27FC236}">
                <a16:creationId xmlns:a16="http://schemas.microsoft.com/office/drawing/2014/main" id="{62791DB6-9890-71E9-8DB7-C25357962BBF}"/>
              </a:ext>
            </a:extLst>
          </p:cNvPr>
          <p:cNvCxnSpPr>
            <a:cxnSpLocks/>
            <a:stCxn id="17" idx="2"/>
            <a:endCxn id="5" idx="0"/>
          </p:cNvCxnSpPr>
          <p:nvPr/>
        </p:nvCxnSpPr>
        <p:spPr>
          <a:xfrm>
            <a:off x="4572000" y="2277555"/>
            <a:ext cx="0" cy="927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5AE77E5-A450-AB29-F585-72C508C6959D}"/>
              </a:ext>
            </a:extLst>
          </p:cNvPr>
          <p:cNvCxnSpPr>
            <a:cxnSpLocks/>
            <a:endCxn id="8" idx="0"/>
          </p:cNvCxnSpPr>
          <p:nvPr/>
        </p:nvCxnSpPr>
        <p:spPr>
          <a:xfrm flipH="1">
            <a:off x="4572000" y="4287575"/>
            <a:ext cx="3854" cy="73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6F2DBC-8702-A6FD-96C4-F1D89C8020DA}"/>
              </a:ext>
            </a:extLst>
          </p:cNvPr>
          <p:cNvSpPr txBox="1"/>
          <p:nvPr/>
        </p:nvSpPr>
        <p:spPr>
          <a:xfrm>
            <a:off x="0" y="1969778"/>
            <a:ext cx="9144000"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Does not reflect speech recognition goal: </a:t>
            </a:r>
            <a:r>
              <a:rPr lang="en-US" dirty="0">
                <a:highlight>
                  <a:srgbClr val="008080"/>
                </a:highlight>
              </a:rPr>
              <a:t>Get the correct Transcription</a:t>
            </a:r>
          </a:p>
        </p:txBody>
      </p:sp>
      <p:sp>
        <p:nvSpPr>
          <p:cNvPr id="18" name="TextBox 17">
            <a:extLst>
              <a:ext uri="{FF2B5EF4-FFF2-40B4-BE49-F238E27FC236}">
                <a16:creationId xmlns:a16="http://schemas.microsoft.com/office/drawing/2014/main" id="{15C8F81C-C572-8864-235A-8611AA0F2C71}"/>
              </a:ext>
            </a:extLst>
          </p:cNvPr>
          <p:cNvSpPr txBox="1"/>
          <p:nvPr/>
        </p:nvSpPr>
        <p:spPr>
          <a:xfrm>
            <a:off x="0" y="3819055"/>
            <a:ext cx="9144000"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Assure the transcription is recovered; Assure the target is not achieved.</a:t>
            </a:r>
          </a:p>
        </p:txBody>
      </p:sp>
      <p:sp>
        <p:nvSpPr>
          <p:cNvPr id="19" name="TextBox 18">
            <a:extLst>
              <a:ext uri="{FF2B5EF4-FFF2-40B4-BE49-F238E27FC236}">
                <a16:creationId xmlns:a16="http://schemas.microsoft.com/office/drawing/2014/main" id="{38575798-F7AA-FDE0-ED27-81176AF0E402}"/>
              </a:ext>
            </a:extLst>
          </p:cNvPr>
          <p:cNvSpPr txBox="1"/>
          <p:nvPr/>
        </p:nvSpPr>
        <p:spPr>
          <a:xfrm>
            <a:off x="0" y="5758290"/>
            <a:ext cx="9144000"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Instead of optimize single t, optimize the combinations.</a:t>
            </a:r>
          </a:p>
        </p:txBody>
      </p:sp>
      <p:sp>
        <p:nvSpPr>
          <p:cNvPr id="3" name="Slide Number Placeholder 2">
            <a:extLst>
              <a:ext uri="{FF2B5EF4-FFF2-40B4-BE49-F238E27FC236}">
                <a16:creationId xmlns:a16="http://schemas.microsoft.com/office/drawing/2014/main" id="{2B2677B6-D287-D5CA-C4B6-3AE2A305C7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421631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48B4C-A1EE-1A6B-405E-38C23885CA10}"/>
            </a:ext>
          </a:extLst>
        </p:cNvPr>
        <p:cNvGrpSpPr/>
        <p:nvPr/>
      </p:nvGrpSpPr>
      <p:grpSpPr>
        <a:xfrm>
          <a:off x="0" y="0"/>
          <a:ext cx="0" cy="0"/>
          <a:chOff x="0" y="0"/>
          <a:chExt cx="0" cy="0"/>
        </a:xfrm>
      </p:grpSpPr>
      <p:pic>
        <p:nvPicPr>
          <p:cNvPr id="1026" name="Picture 2" descr="Sound reverberation – Part 1: Basics - Atelier Crescendo | Acoustic  Consultancy">
            <a:extLst>
              <a:ext uri="{FF2B5EF4-FFF2-40B4-BE49-F238E27FC236}">
                <a16:creationId xmlns:a16="http://schemas.microsoft.com/office/drawing/2014/main" id="{9FFA0B6F-C7A5-A43F-F39D-8F9047776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725" y="2246010"/>
            <a:ext cx="2154888" cy="13214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D78F4C-C7F5-2C3B-9F4F-7B2968FA023D}"/>
              </a:ext>
            </a:extLst>
          </p:cNvPr>
          <p:cNvSpPr txBox="1"/>
          <p:nvPr/>
        </p:nvSpPr>
        <p:spPr>
          <a:xfrm>
            <a:off x="914400" y="179173"/>
            <a:ext cx="7467600" cy="707886"/>
          </a:xfrm>
          <a:prstGeom prst="rect">
            <a:avLst/>
          </a:prstGeom>
          <a:noFill/>
        </p:spPr>
        <p:txBody>
          <a:bodyPr wrap="square" rtlCol="0">
            <a:spAutoFit/>
          </a:bodyPr>
          <a:lstStyle/>
          <a:p>
            <a:r>
              <a:rPr lang="en-US" sz="2000" dirty="0">
                <a:solidFill>
                  <a:schemeClr val="bg1"/>
                </a:solidFill>
              </a:rPr>
              <a:t>Experiment Setup</a:t>
            </a:r>
          </a:p>
          <a:p>
            <a:endParaRPr lang="en-US" sz="2000" dirty="0">
              <a:solidFill>
                <a:schemeClr val="bg1"/>
              </a:solidFill>
            </a:endParaRPr>
          </a:p>
        </p:txBody>
      </p:sp>
      <p:sp>
        <p:nvSpPr>
          <p:cNvPr id="4" name="TextBox 3">
            <a:extLst>
              <a:ext uri="{FF2B5EF4-FFF2-40B4-BE49-F238E27FC236}">
                <a16:creationId xmlns:a16="http://schemas.microsoft.com/office/drawing/2014/main" id="{B408B981-A0AD-F286-6FE5-074D07509E23}"/>
              </a:ext>
            </a:extLst>
          </p:cNvPr>
          <p:cNvSpPr txBox="1"/>
          <p:nvPr/>
        </p:nvSpPr>
        <p:spPr>
          <a:xfrm>
            <a:off x="679450" y="1111250"/>
            <a:ext cx="6334414" cy="461665"/>
          </a:xfrm>
          <a:prstGeom prst="rect">
            <a:avLst/>
          </a:prstGeom>
          <a:noFill/>
        </p:spPr>
        <p:txBody>
          <a:bodyPr wrap="square" rtlCol="0">
            <a:spAutoFit/>
          </a:bodyPr>
          <a:lstStyle/>
          <a:p>
            <a:r>
              <a:rPr lang="en-US" sz="2400" dirty="0"/>
              <a:t>Reproduce 3 Speech Recognition Attacks</a:t>
            </a:r>
          </a:p>
        </p:txBody>
      </p:sp>
      <p:pic>
        <p:nvPicPr>
          <p:cNvPr id="9" name="Picture 8">
            <a:extLst>
              <a:ext uri="{FF2B5EF4-FFF2-40B4-BE49-F238E27FC236}">
                <a16:creationId xmlns:a16="http://schemas.microsoft.com/office/drawing/2014/main" id="{0231CE34-8C15-392C-1EF3-2E5E86298521}"/>
              </a:ext>
            </a:extLst>
          </p:cNvPr>
          <p:cNvPicPr>
            <a:picLocks noChangeAspect="1"/>
          </p:cNvPicPr>
          <p:nvPr/>
        </p:nvPicPr>
        <p:blipFill>
          <a:blip r:embed="rId4"/>
          <a:stretch>
            <a:fillRect/>
          </a:stretch>
        </p:blipFill>
        <p:spPr>
          <a:xfrm>
            <a:off x="405712" y="2135968"/>
            <a:ext cx="2168131" cy="1541549"/>
          </a:xfrm>
          <a:prstGeom prst="rect">
            <a:avLst/>
          </a:prstGeom>
        </p:spPr>
      </p:pic>
      <p:sp>
        <p:nvSpPr>
          <p:cNvPr id="11" name="TextBox 10">
            <a:extLst>
              <a:ext uri="{FF2B5EF4-FFF2-40B4-BE49-F238E27FC236}">
                <a16:creationId xmlns:a16="http://schemas.microsoft.com/office/drawing/2014/main" id="{54E4ED07-CEFE-03DF-B336-49ADC730C73D}"/>
              </a:ext>
            </a:extLst>
          </p:cNvPr>
          <p:cNvSpPr txBox="1"/>
          <p:nvPr/>
        </p:nvSpPr>
        <p:spPr>
          <a:xfrm>
            <a:off x="592975" y="3974659"/>
            <a:ext cx="2068287" cy="523220"/>
          </a:xfrm>
          <a:prstGeom prst="rect">
            <a:avLst/>
          </a:prstGeom>
          <a:noFill/>
        </p:spPr>
        <p:txBody>
          <a:bodyPr wrap="square" rtlCol="0">
            <a:spAutoFit/>
          </a:bodyPr>
          <a:lstStyle/>
          <a:p>
            <a:r>
              <a:rPr lang="en-US" dirty="0"/>
              <a:t>C&amp;W Attack</a:t>
            </a:r>
          </a:p>
          <a:p>
            <a:r>
              <a:rPr lang="en-US" dirty="0"/>
              <a:t>SPW 2018 [3]</a:t>
            </a:r>
          </a:p>
        </p:txBody>
      </p:sp>
      <p:sp>
        <p:nvSpPr>
          <p:cNvPr id="12" name="TextBox 11">
            <a:extLst>
              <a:ext uri="{FF2B5EF4-FFF2-40B4-BE49-F238E27FC236}">
                <a16:creationId xmlns:a16="http://schemas.microsoft.com/office/drawing/2014/main" id="{E3518EDC-9A66-B9B4-80CE-4F7AC77CDC10}"/>
              </a:ext>
            </a:extLst>
          </p:cNvPr>
          <p:cNvSpPr txBox="1"/>
          <p:nvPr/>
        </p:nvSpPr>
        <p:spPr>
          <a:xfrm>
            <a:off x="592975" y="4580193"/>
            <a:ext cx="1795236" cy="307777"/>
          </a:xfrm>
          <a:prstGeom prst="rect">
            <a:avLst/>
          </a:prstGeom>
          <a:noFill/>
        </p:spPr>
        <p:txBody>
          <a:bodyPr wrap="square" rtlCol="0">
            <a:spAutoFit/>
          </a:bodyPr>
          <a:lstStyle/>
          <a:p>
            <a:r>
              <a:rPr lang="en-US" dirty="0"/>
              <a:t>ASR: </a:t>
            </a:r>
            <a:r>
              <a:rPr lang="en-US" dirty="0" err="1"/>
              <a:t>DeepSpeech</a:t>
            </a:r>
            <a:endParaRPr lang="en-US" dirty="0"/>
          </a:p>
        </p:txBody>
      </p:sp>
      <p:sp>
        <p:nvSpPr>
          <p:cNvPr id="16" name="TextBox 15">
            <a:extLst>
              <a:ext uri="{FF2B5EF4-FFF2-40B4-BE49-F238E27FC236}">
                <a16:creationId xmlns:a16="http://schemas.microsoft.com/office/drawing/2014/main" id="{04D6A7D3-8571-1BC8-DCD5-984B2609E282}"/>
              </a:ext>
            </a:extLst>
          </p:cNvPr>
          <p:cNvSpPr txBox="1"/>
          <p:nvPr/>
        </p:nvSpPr>
        <p:spPr>
          <a:xfrm>
            <a:off x="3522595" y="4565438"/>
            <a:ext cx="1557406" cy="307777"/>
          </a:xfrm>
          <a:prstGeom prst="rect">
            <a:avLst/>
          </a:prstGeom>
          <a:noFill/>
        </p:spPr>
        <p:txBody>
          <a:bodyPr wrap="square" rtlCol="0">
            <a:spAutoFit/>
          </a:bodyPr>
          <a:lstStyle/>
          <a:p>
            <a:r>
              <a:rPr lang="en-US" dirty="0"/>
              <a:t>ASR: </a:t>
            </a:r>
            <a:r>
              <a:rPr lang="en-US" dirty="0" err="1"/>
              <a:t>Lingvo</a:t>
            </a:r>
            <a:endParaRPr lang="en-US" dirty="0"/>
          </a:p>
        </p:txBody>
      </p:sp>
      <p:sp>
        <p:nvSpPr>
          <p:cNvPr id="21" name="TextBox 20">
            <a:extLst>
              <a:ext uri="{FF2B5EF4-FFF2-40B4-BE49-F238E27FC236}">
                <a16:creationId xmlns:a16="http://schemas.microsoft.com/office/drawing/2014/main" id="{EBFCBAE0-64C1-0E60-5F41-CB608B63DC49}"/>
              </a:ext>
            </a:extLst>
          </p:cNvPr>
          <p:cNvSpPr txBox="1"/>
          <p:nvPr/>
        </p:nvSpPr>
        <p:spPr>
          <a:xfrm>
            <a:off x="6394757" y="4042218"/>
            <a:ext cx="1764687" cy="523220"/>
          </a:xfrm>
          <a:prstGeom prst="rect">
            <a:avLst/>
          </a:prstGeom>
          <a:noFill/>
        </p:spPr>
        <p:txBody>
          <a:bodyPr wrap="square" rtlCol="0">
            <a:spAutoFit/>
          </a:bodyPr>
          <a:lstStyle/>
          <a:p>
            <a:r>
              <a:rPr lang="en-US" dirty="0" err="1"/>
              <a:t>SpecPatch</a:t>
            </a:r>
            <a:r>
              <a:rPr lang="en-US" dirty="0"/>
              <a:t> Attack</a:t>
            </a:r>
          </a:p>
          <a:p>
            <a:r>
              <a:rPr lang="en-US" dirty="0"/>
              <a:t>CCS 2022 [5]</a:t>
            </a:r>
          </a:p>
        </p:txBody>
      </p:sp>
      <p:sp>
        <p:nvSpPr>
          <p:cNvPr id="22" name="TextBox 21">
            <a:extLst>
              <a:ext uri="{FF2B5EF4-FFF2-40B4-BE49-F238E27FC236}">
                <a16:creationId xmlns:a16="http://schemas.microsoft.com/office/drawing/2014/main" id="{1CEB018C-47E4-1490-74FB-635F4E796E46}"/>
              </a:ext>
            </a:extLst>
          </p:cNvPr>
          <p:cNvSpPr txBox="1"/>
          <p:nvPr/>
        </p:nvSpPr>
        <p:spPr>
          <a:xfrm>
            <a:off x="6337302" y="4565438"/>
            <a:ext cx="1879598" cy="307777"/>
          </a:xfrm>
          <a:prstGeom prst="rect">
            <a:avLst/>
          </a:prstGeom>
          <a:noFill/>
        </p:spPr>
        <p:txBody>
          <a:bodyPr wrap="square" rtlCol="0">
            <a:spAutoFit/>
          </a:bodyPr>
          <a:lstStyle/>
          <a:p>
            <a:r>
              <a:rPr lang="en-US" dirty="0"/>
              <a:t>ASR: </a:t>
            </a:r>
            <a:r>
              <a:rPr lang="en-US" dirty="0" err="1"/>
              <a:t>DeepSpeech</a:t>
            </a:r>
            <a:endParaRPr lang="en-US" dirty="0"/>
          </a:p>
        </p:txBody>
      </p:sp>
      <p:sp>
        <p:nvSpPr>
          <p:cNvPr id="5" name="TextBox 4">
            <a:extLst>
              <a:ext uri="{FF2B5EF4-FFF2-40B4-BE49-F238E27FC236}">
                <a16:creationId xmlns:a16="http://schemas.microsoft.com/office/drawing/2014/main" id="{952ED51B-A164-0918-E9EF-D5CEF75BE677}"/>
              </a:ext>
            </a:extLst>
          </p:cNvPr>
          <p:cNvSpPr txBox="1"/>
          <p:nvPr/>
        </p:nvSpPr>
        <p:spPr>
          <a:xfrm>
            <a:off x="405712" y="5771770"/>
            <a:ext cx="8645612" cy="461665"/>
          </a:xfrm>
          <a:prstGeom prst="rect">
            <a:avLst/>
          </a:prstGeom>
          <a:noFill/>
        </p:spPr>
        <p:txBody>
          <a:bodyPr wrap="square" rtlCol="0">
            <a:spAutoFit/>
          </a:bodyPr>
          <a:lstStyle/>
          <a:p>
            <a:r>
              <a:rPr lang="en-US" sz="800" dirty="0"/>
              <a:t>[3] </a:t>
            </a:r>
            <a:r>
              <a:rPr lang="en-US" sz="800" b="1" dirty="0"/>
              <a:t>SPW</a:t>
            </a:r>
            <a:r>
              <a:rPr lang="en-US" sz="800" dirty="0"/>
              <a:t> Nicholas Carlini and David Wagner. 2018. Audio adversarial examples: Targeted attacks on speech-to-text. In 2018 IEEE Security and Privacy Workshops (SPW). IEEE, 1–7</a:t>
            </a:r>
          </a:p>
          <a:p>
            <a:r>
              <a:rPr lang="en-US" sz="800" dirty="0"/>
              <a:t>[4] </a:t>
            </a:r>
            <a:r>
              <a:rPr lang="en-US" sz="800" b="1" dirty="0"/>
              <a:t>PMLR</a:t>
            </a:r>
            <a:r>
              <a:rPr lang="en-US" sz="800" dirty="0"/>
              <a:t> Yao Qin, Nicholas Carlini, Garrison Cottrell, Ian Goodfellow, and Colin Raffel. 2019. Imperceptible, robust, and targeted adversarial examples for automatic speech recognition. [5] </a:t>
            </a:r>
            <a:r>
              <a:rPr lang="en-US" sz="800" b="1" dirty="0"/>
              <a:t>CCS</a:t>
            </a:r>
            <a:r>
              <a:rPr lang="en-US" sz="800" dirty="0"/>
              <a:t> Hanqing Guo, </a:t>
            </a:r>
            <a:r>
              <a:rPr lang="en-US" sz="800" dirty="0" err="1"/>
              <a:t>Yuanda</a:t>
            </a:r>
            <a:r>
              <a:rPr lang="en-US" sz="800" dirty="0"/>
              <a:t> Wang, Nikolay Ivanov, Li Xiao, and </a:t>
            </a:r>
            <a:r>
              <a:rPr lang="en-US" sz="800" dirty="0" err="1"/>
              <a:t>Qiben</a:t>
            </a:r>
            <a:r>
              <a:rPr lang="en-US" sz="800" dirty="0"/>
              <a:t> Yan. 2022. </a:t>
            </a:r>
            <a:r>
              <a:rPr lang="en-US" sz="800" dirty="0" err="1"/>
              <a:t>SpecPatch</a:t>
            </a:r>
            <a:r>
              <a:rPr lang="en-US" sz="800" dirty="0"/>
              <a:t>: Human-in-the-Loop Adversarial Audio Spectrogram Patch Attack</a:t>
            </a:r>
          </a:p>
        </p:txBody>
      </p:sp>
      <p:sp>
        <p:nvSpPr>
          <p:cNvPr id="6" name="TextBox 5">
            <a:extLst>
              <a:ext uri="{FF2B5EF4-FFF2-40B4-BE49-F238E27FC236}">
                <a16:creationId xmlns:a16="http://schemas.microsoft.com/office/drawing/2014/main" id="{C3FF6F8F-0F11-32A6-C957-4CABEA7BFE26}"/>
              </a:ext>
            </a:extLst>
          </p:cNvPr>
          <p:cNvSpPr txBox="1"/>
          <p:nvPr/>
        </p:nvSpPr>
        <p:spPr>
          <a:xfrm>
            <a:off x="3522595" y="3999641"/>
            <a:ext cx="1557406" cy="523220"/>
          </a:xfrm>
          <a:prstGeom prst="rect">
            <a:avLst/>
          </a:prstGeom>
          <a:noFill/>
        </p:spPr>
        <p:txBody>
          <a:bodyPr wrap="square" rtlCol="0">
            <a:spAutoFit/>
          </a:bodyPr>
          <a:lstStyle/>
          <a:p>
            <a:r>
              <a:rPr lang="en-US" dirty="0"/>
              <a:t>QIN-I Attack</a:t>
            </a:r>
          </a:p>
          <a:p>
            <a:r>
              <a:rPr lang="en-US" dirty="0"/>
              <a:t>PMLR 2019[4]</a:t>
            </a:r>
          </a:p>
        </p:txBody>
      </p:sp>
      <p:pic>
        <p:nvPicPr>
          <p:cNvPr id="8" name="Picture 7">
            <a:extLst>
              <a:ext uri="{FF2B5EF4-FFF2-40B4-BE49-F238E27FC236}">
                <a16:creationId xmlns:a16="http://schemas.microsoft.com/office/drawing/2014/main" id="{49C150D3-F448-5FAD-EB15-4B6C4B476135}"/>
              </a:ext>
            </a:extLst>
          </p:cNvPr>
          <p:cNvPicPr>
            <a:picLocks noChangeAspect="1"/>
          </p:cNvPicPr>
          <p:nvPr/>
        </p:nvPicPr>
        <p:blipFill>
          <a:blip r:embed="rId5"/>
          <a:stretch>
            <a:fillRect/>
          </a:stretch>
        </p:blipFill>
        <p:spPr>
          <a:xfrm>
            <a:off x="5975264" y="2135968"/>
            <a:ext cx="2462125" cy="1644143"/>
          </a:xfrm>
          <a:prstGeom prst="rect">
            <a:avLst/>
          </a:prstGeom>
        </p:spPr>
      </p:pic>
      <p:pic>
        <p:nvPicPr>
          <p:cNvPr id="10" name="Picture 9">
            <a:extLst>
              <a:ext uri="{FF2B5EF4-FFF2-40B4-BE49-F238E27FC236}">
                <a16:creationId xmlns:a16="http://schemas.microsoft.com/office/drawing/2014/main" id="{32EB3616-9761-EA1A-FC21-A316944FFB01}"/>
              </a:ext>
            </a:extLst>
          </p:cNvPr>
          <p:cNvPicPr>
            <a:picLocks noChangeAspect="1"/>
          </p:cNvPicPr>
          <p:nvPr/>
        </p:nvPicPr>
        <p:blipFill>
          <a:blip r:embed="rId6"/>
          <a:stretch>
            <a:fillRect/>
          </a:stretch>
        </p:blipFill>
        <p:spPr>
          <a:xfrm>
            <a:off x="5105400" y="3058065"/>
            <a:ext cx="370935" cy="370935"/>
          </a:xfrm>
          <a:prstGeom prst="rect">
            <a:avLst/>
          </a:prstGeom>
        </p:spPr>
      </p:pic>
      <p:pic>
        <p:nvPicPr>
          <p:cNvPr id="18" name="Picture 17">
            <a:extLst>
              <a:ext uri="{FF2B5EF4-FFF2-40B4-BE49-F238E27FC236}">
                <a16:creationId xmlns:a16="http://schemas.microsoft.com/office/drawing/2014/main" id="{E66C2AE0-1643-088C-AE7B-D0E5BD65D9D3}"/>
              </a:ext>
            </a:extLst>
          </p:cNvPr>
          <p:cNvPicPr>
            <a:picLocks noChangeAspect="1"/>
          </p:cNvPicPr>
          <p:nvPr/>
        </p:nvPicPr>
        <p:blipFill>
          <a:blip r:embed="rId7"/>
          <a:stretch>
            <a:fillRect/>
          </a:stretch>
        </p:blipFill>
        <p:spPr>
          <a:xfrm>
            <a:off x="4633268" y="2294281"/>
            <a:ext cx="612461" cy="612461"/>
          </a:xfrm>
          <a:prstGeom prst="rect">
            <a:avLst/>
          </a:prstGeom>
        </p:spPr>
      </p:pic>
      <p:sp>
        <p:nvSpPr>
          <p:cNvPr id="3" name="Slide Number Placeholder 2">
            <a:extLst>
              <a:ext uri="{FF2B5EF4-FFF2-40B4-BE49-F238E27FC236}">
                <a16:creationId xmlns:a16="http://schemas.microsoft.com/office/drawing/2014/main" id="{A139B125-F218-C821-5AEB-5D7BFAA955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8260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76C93-0FF5-69F9-6B8B-EBBEE11A630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9D12C1-8C1D-E028-4FED-F1D810A58FDD}"/>
              </a:ext>
            </a:extLst>
          </p:cNvPr>
          <p:cNvSpPr txBox="1"/>
          <p:nvPr/>
        </p:nvSpPr>
        <p:spPr>
          <a:xfrm>
            <a:off x="914400" y="179173"/>
            <a:ext cx="7467600" cy="707886"/>
          </a:xfrm>
          <a:prstGeom prst="rect">
            <a:avLst/>
          </a:prstGeom>
          <a:noFill/>
        </p:spPr>
        <p:txBody>
          <a:bodyPr wrap="square" rtlCol="0">
            <a:spAutoFit/>
          </a:bodyPr>
          <a:lstStyle/>
          <a:p>
            <a:r>
              <a:rPr lang="en-US" sz="2000" dirty="0">
                <a:solidFill>
                  <a:schemeClr val="bg1"/>
                </a:solidFill>
              </a:rPr>
              <a:t>Experiment Setup</a:t>
            </a:r>
          </a:p>
          <a:p>
            <a:endParaRPr lang="en-US" sz="2000" dirty="0">
              <a:solidFill>
                <a:schemeClr val="bg1"/>
              </a:solidFill>
            </a:endParaRPr>
          </a:p>
        </p:txBody>
      </p:sp>
      <p:sp>
        <p:nvSpPr>
          <p:cNvPr id="4" name="TextBox 3">
            <a:extLst>
              <a:ext uri="{FF2B5EF4-FFF2-40B4-BE49-F238E27FC236}">
                <a16:creationId xmlns:a16="http://schemas.microsoft.com/office/drawing/2014/main" id="{37D237BA-959E-8DE9-90D8-6F5C3A7C97D8}"/>
              </a:ext>
            </a:extLst>
          </p:cNvPr>
          <p:cNvSpPr txBox="1"/>
          <p:nvPr/>
        </p:nvSpPr>
        <p:spPr>
          <a:xfrm>
            <a:off x="679450" y="1111250"/>
            <a:ext cx="6334414" cy="461665"/>
          </a:xfrm>
          <a:prstGeom prst="rect">
            <a:avLst/>
          </a:prstGeom>
          <a:noFill/>
        </p:spPr>
        <p:txBody>
          <a:bodyPr wrap="square" rtlCol="0">
            <a:spAutoFit/>
          </a:bodyPr>
          <a:lstStyle/>
          <a:p>
            <a:r>
              <a:rPr lang="en-US" sz="2400" dirty="0"/>
              <a:t>Defenses</a:t>
            </a:r>
          </a:p>
        </p:txBody>
      </p:sp>
      <p:sp>
        <p:nvSpPr>
          <p:cNvPr id="3" name="TextBox 2">
            <a:extLst>
              <a:ext uri="{FF2B5EF4-FFF2-40B4-BE49-F238E27FC236}">
                <a16:creationId xmlns:a16="http://schemas.microsoft.com/office/drawing/2014/main" id="{096C76FA-EAF6-E795-1E4D-625DC1214648}"/>
              </a:ext>
            </a:extLst>
          </p:cNvPr>
          <p:cNvSpPr txBox="1"/>
          <p:nvPr/>
        </p:nvSpPr>
        <p:spPr>
          <a:xfrm>
            <a:off x="498388" y="1797106"/>
            <a:ext cx="8645612" cy="3806170"/>
          </a:xfrm>
          <a:prstGeom prst="rect">
            <a:avLst/>
          </a:prstGeom>
          <a:noFill/>
        </p:spPr>
        <p:txBody>
          <a:bodyPr wrap="square" rtlCol="0">
            <a:spAutoFit/>
          </a:bodyPr>
          <a:lstStyle/>
          <a:p>
            <a:pPr algn="l">
              <a:spcAft>
                <a:spcPts val="750"/>
              </a:spcAft>
            </a:pPr>
            <a:r>
              <a:rPr lang="en-US" b="1" i="0" dirty="0" err="1">
                <a:solidFill>
                  <a:srgbClr val="333333"/>
                </a:solidFill>
                <a:effectLst/>
                <a:latin typeface="Helvetica Neue" panose="02000503000000020004" pitchFamily="2" charset="0"/>
              </a:rPr>
              <a:t>WaveGuard</a:t>
            </a:r>
            <a:r>
              <a:rPr lang="en-US" b="1" i="0" dirty="0">
                <a:solidFill>
                  <a:srgbClr val="333333"/>
                </a:solidFill>
                <a:effectLst/>
                <a:latin typeface="Helvetica Neue" panose="02000503000000020004" pitchFamily="2" charset="0"/>
              </a:rPr>
              <a:t> [USENIX SECURITY 2021]:</a:t>
            </a:r>
          </a:p>
          <a:p>
            <a:pPr algn="l">
              <a:spcAft>
                <a:spcPts val="750"/>
              </a:spcAft>
            </a:pPr>
            <a:r>
              <a:rPr lang="en-US" b="1" dirty="0">
                <a:solidFill>
                  <a:srgbClr val="333333"/>
                </a:solidFill>
                <a:latin typeface="Helvetica Neue" panose="02000503000000020004" pitchFamily="2" charset="0"/>
              </a:rPr>
              <a:t> - </a:t>
            </a:r>
            <a:r>
              <a:rPr lang="en-US" b="1" i="0" dirty="0">
                <a:solidFill>
                  <a:srgbClr val="333333"/>
                </a:solidFill>
                <a:effectLst/>
                <a:latin typeface="Helvetica Neue" panose="02000503000000020004" pitchFamily="2" charset="0"/>
              </a:rPr>
              <a:t>Down-Up 2k:</a:t>
            </a:r>
            <a:r>
              <a:rPr lang="en-US" b="0" i="0" dirty="0">
                <a:solidFill>
                  <a:srgbClr val="333333"/>
                </a:solidFill>
                <a:effectLst/>
                <a:latin typeface="Helvetica Neue" panose="02000503000000020004" pitchFamily="2" charset="0"/>
              </a:rPr>
              <a:t> Make a </a:t>
            </a:r>
            <a:r>
              <a:rPr lang="en-US" b="0" i="0" dirty="0" err="1">
                <a:solidFill>
                  <a:srgbClr val="333333"/>
                </a:solidFill>
                <a:effectLst/>
                <a:latin typeface="Helvetica Neue" panose="02000503000000020004" pitchFamily="2" charset="0"/>
              </a:rPr>
              <a:t>downsampling</a:t>
            </a:r>
            <a:r>
              <a:rPr lang="en-US" b="0" i="0" dirty="0">
                <a:solidFill>
                  <a:srgbClr val="333333"/>
                </a:solidFill>
                <a:effectLst/>
                <a:latin typeface="Helvetica Neue" panose="02000503000000020004" pitchFamily="2" charset="0"/>
              </a:rPr>
              <a:t> and </a:t>
            </a:r>
            <a:r>
              <a:rPr lang="en-US" b="0" i="0" dirty="0" err="1">
                <a:solidFill>
                  <a:srgbClr val="333333"/>
                </a:solidFill>
                <a:effectLst/>
                <a:latin typeface="Helvetica Neue" panose="02000503000000020004" pitchFamily="2" charset="0"/>
              </a:rPr>
              <a:t>upsampling</a:t>
            </a:r>
            <a:r>
              <a:rPr lang="en-US" b="0" i="0" dirty="0">
                <a:solidFill>
                  <a:srgbClr val="333333"/>
                </a:solidFill>
                <a:effectLst/>
                <a:latin typeface="Helvetica Neue" panose="02000503000000020004" pitchFamily="2" charset="0"/>
              </a:rPr>
              <a:t> to 2kHz to defend the AE. </a:t>
            </a:r>
          </a:p>
          <a:p>
            <a:pPr algn="l">
              <a:spcAft>
                <a:spcPts val="750"/>
              </a:spcAft>
            </a:pPr>
            <a:r>
              <a:rPr lang="en-US" b="1" i="0" dirty="0">
                <a:solidFill>
                  <a:srgbClr val="333333"/>
                </a:solidFill>
                <a:effectLst/>
                <a:latin typeface="Helvetica Neue" panose="02000503000000020004" pitchFamily="2" charset="0"/>
              </a:rPr>
              <a:t> - LPC 10:</a:t>
            </a:r>
            <a:r>
              <a:rPr lang="en-US" b="0" i="0" dirty="0">
                <a:solidFill>
                  <a:srgbClr val="333333"/>
                </a:solidFill>
                <a:effectLst/>
                <a:latin typeface="Helvetica Neue" panose="02000503000000020004" pitchFamily="2" charset="0"/>
              </a:rPr>
              <a:t> Use Linear Predictive Coding with 10th </a:t>
            </a:r>
            <a:r>
              <a:rPr lang="en-US" b="0" i="0" dirty="0" err="1">
                <a:solidFill>
                  <a:srgbClr val="333333"/>
                </a:solidFill>
                <a:effectLst/>
                <a:latin typeface="Helvetica Neue" panose="02000503000000020004" pitchFamily="2" charset="0"/>
              </a:rPr>
              <a:t>oreder</a:t>
            </a:r>
            <a:r>
              <a:rPr lang="en-US" b="0" i="0" dirty="0">
                <a:solidFill>
                  <a:srgbClr val="333333"/>
                </a:solidFill>
                <a:effectLst/>
                <a:latin typeface="Helvetica Neue" panose="02000503000000020004" pitchFamily="2" charset="0"/>
              </a:rPr>
              <a:t> filter to defend the AE. </a:t>
            </a:r>
          </a:p>
          <a:p>
            <a:pPr algn="l">
              <a:spcAft>
                <a:spcPts val="750"/>
              </a:spcAft>
            </a:pPr>
            <a:r>
              <a:rPr lang="en-US" dirty="0">
                <a:solidFill>
                  <a:srgbClr val="333333"/>
                </a:solidFill>
                <a:latin typeface="Helvetica Neue" panose="02000503000000020004" pitchFamily="2" charset="0"/>
              </a:rPr>
              <a:t> - </a:t>
            </a:r>
            <a:r>
              <a:rPr lang="en-US" b="1" i="0" dirty="0">
                <a:solidFill>
                  <a:srgbClr val="333333"/>
                </a:solidFill>
                <a:effectLst/>
                <a:latin typeface="Helvetica Neue" panose="02000503000000020004" pitchFamily="2" charset="0"/>
              </a:rPr>
              <a:t>Quant 8:</a:t>
            </a:r>
            <a:r>
              <a:rPr lang="en-US" b="0" i="0" dirty="0">
                <a:solidFill>
                  <a:srgbClr val="333333"/>
                </a:solidFill>
                <a:effectLst/>
                <a:latin typeface="Helvetica Neue" panose="02000503000000020004" pitchFamily="2" charset="0"/>
              </a:rPr>
              <a:t> </a:t>
            </a:r>
            <a:r>
              <a:rPr lang="en-US" b="0" i="0" dirty="0" err="1">
                <a:solidFill>
                  <a:srgbClr val="333333"/>
                </a:solidFill>
                <a:effectLst/>
                <a:latin typeface="Helvetica Neue" panose="02000503000000020004" pitchFamily="2" charset="0"/>
              </a:rPr>
              <a:t>Quantilize</a:t>
            </a:r>
            <a:r>
              <a:rPr lang="en-US" b="0" i="0" dirty="0">
                <a:solidFill>
                  <a:srgbClr val="333333"/>
                </a:solidFill>
                <a:effectLst/>
                <a:latin typeface="Helvetica Neue" panose="02000503000000020004" pitchFamily="2" charset="0"/>
              </a:rPr>
              <a:t> the audio samples in 8 bits and then reconstruct back to defend the AE. </a:t>
            </a:r>
          </a:p>
          <a:p>
            <a:pPr algn="l">
              <a:spcAft>
                <a:spcPts val="750"/>
              </a:spcAft>
            </a:pPr>
            <a:endParaRPr lang="en-US" b="1" i="0" dirty="0">
              <a:solidFill>
                <a:srgbClr val="333333"/>
              </a:solidFill>
              <a:effectLst/>
              <a:latin typeface="Helvetica Neue" panose="02000503000000020004" pitchFamily="2" charset="0"/>
            </a:endParaRPr>
          </a:p>
          <a:p>
            <a:pPr>
              <a:spcAft>
                <a:spcPts val="750"/>
              </a:spcAft>
            </a:pPr>
            <a:r>
              <a:rPr lang="en-US" b="1" dirty="0">
                <a:solidFill>
                  <a:srgbClr val="333333"/>
                </a:solidFill>
                <a:latin typeface="Helvetica Neue" panose="02000503000000020004" pitchFamily="2" charset="0"/>
              </a:rPr>
              <a:t>Denoise </a:t>
            </a:r>
            <a:r>
              <a:rPr lang="en-US" b="0" i="0" u="none" strike="noStrike" dirty="0">
                <a:solidFill>
                  <a:srgbClr val="337AB7"/>
                </a:solidFill>
                <a:effectLst/>
                <a:latin typeface="Helvetica Neue" panose="02000503000000020004" pitchFamily="2" charset="0"/>
                <a:hlinkClick r:id="rId3"/>
              </a:rPr>
              <a:t>PLoS computational biology</a:t>
            </a:r>
            <a:r>
              <a:rPr lang="en-US" b="1" dirty="0">
                <a:solidFill>
                  <a:srgbClr val="333333"/>
                </a:solidFill>
                <a:latin typeface="Helvetica Neue" panose="02000503000000020004" pitchFamily="2" charset="0"/>
              </a:rPr>
              <a:t>:</a:t>
            </a:r>
          </a:p>
          <a:p>
            <a:pPr algn="l">
              <a:spcAft>
                <a:spcPts val="750"/>
              </a:spcAft>
            </a:pPr>
            <a:r>
              <a:rPr lang="en-US" b="1" i="0" dirty="0">
                <a:solidFill>
                  <a:srgbClr val="333333"/>
                </a:solidFill>
                <a:effectLst/>
                <a:latin typeface="Helvetica Neue" panose="02000503000000020004" pitchFamily="2" charset="0"/>
              </a:rPr>
              <a:t> - ANR:</a:t>
            </a:r>
            <a:r>
              <a:rPr lang="en-US" b="0" i="0" dirty="0">
                <a:solidFill>
                  <a:srgbClr val="333333"/>
                </a:solidFill>
                <a:effectLst/>
                <a:latin typeface="Helvetica Neue" panose="02000503000000020004" pitchFamily="2" charset="0"/>
              </a:rPr>
              <a:t> Use adaptive noise reduction to defend the AE. </a:t>
            </a:r>
          </a:p>
          <a:p>
            <a:pPr algn="l">
              <a:spcAft>
                <a:spcPts val="750"/>
              </a:spcAft>
            </a:pPr>
            <a:r>
              <a:rPr lang="en-US" dirty="0">
                <a:solidFill>
                  <a:srgbClr val="333333"/>
                </a:solidFill>
                <a:latin typeface="Helvetica Neue" panose="02000503000000020004" pitchFamily="2" charset="0"/>
              </a:rPr>
              <a:t> - </a:t>
            </a:r>
            <a:r>
              <a:rPr lang="en-US" b="1" i="0" dirty="0">
                <a:solidFill>
                  <a:srgbClr val="333333"/>
                </a:solidFill>
                <a:effectLst/>
                <a:latin typeface="Helvetica Neue" panose="02000503000000020004" pitchFamily="2" charset="0"/>
              </a:rPr>
              <a:t>SNR:</a:t>
            </a:r>
            <a:r>
              <a:rPr lang="en-US" b="0" i="0" dirty="0">
                <a:solidFill>
                  <a:srgbClr val="333333"/>
                </a:solidFill>
                <a:effectLst/>
                <a:latin typeface="Helvetica Neue" panose="02000503000000020004" pitchFamily="2" charset="0"/>
              </a:rPr>
              <a:t> Use stationary noise reduction to defend the AE. </a:t>
            </a:r>
          </a:p>
          <a:p>
            <a:pPr algn="l">
              <a:spcAft>
                <a:spcPts val="750"/>
              </a:spcAft>
            </a:pPr>
            <a:endParaRPr lang="en-US" b="0" i="0" dirty="0">
              <a:solidFill>
                <a:srgbClr val="333333"/>
              </a:solidFill>
              <a:effectLst/>
              <a:latin typeface="Helvetica Neue" panose="02000503000000020004" pitchFamily="2" charset="0"/>
            </a:endParaRPr>
          </a:p>
          <a:p>
            <a:pPr algn="l">
              <a:spcAft>
                <a:spcPts val="750"/>
              </a:spcAft>
            </a:pPr>
            <a:r>
              <a:rPr lang="en-US" b="1" dirty="0">
                <a:solidFill>
                  <a:srgbClr val="333333"/>
                </a:solidFill>
                <a:latin typeface="Helvetica Neue" panose="02000503000000020004" pitchFamily="2" charset="0"/>
              </a:rPr>
              <a:t>Diffusion</a:t>
            </a:r>
            <a:r>
              <a:rPr lang="en-US" dirty="0">
                <a:solidFill>
                  <a:srgbClr val="333333"/>
                </a:solidFill>
                <a:latin typeface="Helvetica Neue" panose="02000503000000020004" pitchFamily="2" charset="0"/>
              </a:rPr>
              <a:t> [ICLR 2023]: </a:t>
            </a:r>
          </a:p>
          <a:p>
            <a:pPr algn="l">
              <a:spcAft>
                <a:spcPts val="750"/>
              </a:spcAft>
            </a:pPr>
            <a:r>
              <a:rPr lang="en-US" b="1" i="0" dirty="0">
                <a:solidFill>
                  <a:srgbClr val="333333"/>
                </a:solidFill>
                <a:effectLst/>
                <a:latin typeface="Helvetica Neue" panose="02000503000000020004" pitchFamily="2" charset="0"/>
              </a:rPr>
              <a:t> - </a:t>
            </a:r>
            <a:r>
              <a:rPr lang="en-US" b="1" i="0" dirty="0" err="1">
                <a:solidFill>
                  <a:srgbClr val="333333"/>
                </a:solidFill>
                <a:effectLst/>
                <a:latin typeface="Helvetica Neue" panose="02000503000000020004" pitchFamily="2" charset="0"/>
              </a:rPr>
              <a:t>DiffSpec</a:t>
            </a:r>
            <a:r>
              <a:rPr lang="en-US" b="1" i="0" dirty="0">
                <a:solidFill>
                  <a:srgbClr val="333333"/>
                </a:solidFill>
                <a:effectLst/>
                <a:latin typeface="Helvetica Neue" panose="02000503000000020004" pitchFamily="2" charset="0"/>
              </a:rPr>
              <a:t>:</a:t>
            </a:r>
            <a:r>
              <a:rPr lang="en-US" b="0" i="0" dirty="0">
                <a:solidFill>
                  <a:srgbClr val="333333"/>
                </a:solidFill>
                <a:effectLst/>
                <a:latin typeface="Helvetica Neue" panose="02000503000000020004" pitchFamily="2" charset="0"/>
              </a:rPr>
              <a:t> Use Mel-spectrogram based diffusion model to purify AE.</a:t>
            </a:r>
          </a:p>
          <a:p>
            <a:pPr algn="l">
              <a:spcAft>
                <a:spcPts val="750"/>
              </a:spcAft>
            </a:pPr>
            <a:r>
              <a:rPr lang="en-US" b="1" i="0" dirty="0">
                <a:solidFill>
                  <a:srgbClr val="333333"/>
                </a:solidFill>
                <a:effectLst/>
                <a:latin typeface="Helvetica Neue" panose="02000503000000020004" pitchFamily="2" charset="0"/>
              </a:rPr>
              <a:t> - </a:t>
            </a:r>
            <a:r>
              <a:rPr lang="en-US" b="1" i="0" dirty="0" err="1">
                <a:solidFill>
                  <a:srgbClr val="333333"/>
                </a:solidFill>
                <a:effectLst/>
                <a:latin typeface="Helvetica Neue" panose="02000503000000020004" pitchFamily="2" charset="0"/>
              </a:rPr>
              <a:t>DiffWave</a:t>
            </a:r>
            <a:r>
              <a:rPr lang="en-US" b="1" i="0" dirty="0">
                <a:solidFill>
                  <a:srgbClr val="333333"/>
                </a:solidFill>
                <a:effectLst/>
                <a:latin typeface="Helvetica Neue" panose="02000503000000020004" pitchFamily="2" charset="0"/>
              </a:rPr>
              <a:t>:</a:t>
            </a:r>
            <a:r>
              <a:rPr lang="en-US" b="0" i="0" dirty="0">
                <a:solidFill>
                  <a:srgbClr val="333333"/>
                </a:solidFill>
                <a:effectLst/>
                <a:latin typeface="Helvetica Neue" panose="02000503000000020004" pitchFamily="2" charset="0"/>
              </a:rPr>
              <a:t> Use waveform based diffusion model to purify AE. </a:t>
            </a:r>
            <a:endParaRPr lang="en-US" dirty="0"/>
          </a:p>
        </p:txBody>
      </p:sp>
      <p:sp>
        <p:nvSpPr>
          <p:cNvPr id="7" name="Slide Number Placeholder 6">
            <a:extLst>
              <a:ext uri="{FF2B5EF4-FFF2-40B4-BE49-F238E27FC236}">
                <a16:creationId xmlns:a16="http://schemas.microsoft.com/office/drawing/2014/main" id="{C261AAF3-CD2C-18D2-D9DC-D7A189ED2E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4213381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6F673-7D42-3C3E-270C-B5DD023209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FB81C9-16CF-04EA-EF14-E548CAADA5F1}"/>
              </a:ext>
            </a:extLst>
          </p:cNvPr>
          <p:cNvSpPr txBox="1"/>
          <p:nvPr/>
        </p:nvSpPr>
        <p:spPr>
          <a:xfrm>
            <a:off x="914400" y="179173"/>
            <a:ext cx="7467600" cy="707886"/>
          </a:xfrm>
          <a:prstGeom prst="rect">
            <a:avLst/>
          </a:prstGeom>
          <a:noFill/>
        </p:spPr>
        <p:txBody>
          <a:bodyPr wrap="square" rtlCol="0">
            <a:spAutoFit/>
          </a:bodyPr>
          <a:lstStyle/>
          <a:p>
            <a:r>
              <a:rPr lang="en-US" sz="2000" dirty="0">
                <a:solidFill>
                  <a:schemeClr val="bg1"/>
                </a:solidFill>
              </a:rPr>
              <a:t>Experiment Setup</a:t>
            </a:r>
          </a:p>
          <a:p>
            <a:endParaRPr lang="en-US" sz="2000" dirty="0">
              <a:solidFill>
                <a:schemeClr val="bg1"/>
              </a:solidFill>
            </a:endParaRPr>
          </a:p>
        </p:txBody>
      </p:sp>
      <p:sp>
        <p:nvSpPr>
          <p:cNvPr id="4" name="TextBox 3">
            <a:extLst>
              <a:ext uri="{FF2B5EF4-FFF2-40B4-BE49-F238E27FC236}">
                <a16:creationId xmlns:a16="http://schemas.microsoft.com/office/drawing/2014/main" id="{00CB1A32-5B26-626C-BD5B-7FBE90A05FE6}"/>
              </a:ext>
            </a:extLst>
          </p:cNvPr>
          <p:cNvSpPr txBox="1"/>
          <p:nvPr/>
        </p:nvSpPr>
        <p:spPr>
          <a:xfrm>
            <a:off x="679450" y="1111250"/>
            <a:ext cx="6334414" cy="461665"/>
          </a:xfrm>
          <a:prstGeom prst="rect">
            <a:avLst/>
          </a:prstGeom>
          <a:noFill/>
        </p:spPr>
        <p:txBody>
          <a:bodyPr wrap="square" rtlCol="0">
            <a:spAutoFit/>
          </a:bodyPr>
          <a:lstStyle/>
          <a:p>
            <a:r>
              <a:rPr lang="en-US" sz="2400" dirty="0"/>
              <a:t>Metrics</a:t>
            </a:r>
          </a:p>
        </p:txBody>
      </p:sp>
      <p:sp>
        <p:nvSpPr>
          <p:cNvPr id="3" name="TextBox 2">
            <a:extLst>
              <a:ext uri="{FF2B5EF4-FFF2-40B4-BE49-F238E27FC236}">
                <a16:creationId xmlns:a16="http://schemas.microsoft.com/office/drawing/2014/main" id="{9762D12A-C2BB-DB6F-8C2A-010421E8D9B0}"/>
              </a:ext>
            </a:extLst>
          </p:cNvPr>
          <p:cNvSpPr txBox="1"/>
          <p:nvPr/>
        </p:nvSpPr>
        <p:spPr>
          <a:xfrm>
            <a:off x="498388" y="1797106"/>
            <a:ext cx="8645612" cy="3282950"/>
          </a:xfrm>
          <a:prstGeom prst="rect">
            <a:avLst/>
          </a:prstGeom>
          <a:noFill/>
        </p:spPr>
        <p:txBody>
          <a:bodyPr wrap="square" rtlCol="0">
            <a:spAutoFit/>
          </a:bodyPr>
          <a:lstStyle/>
          <a:p>
            <a:pPr algn="l">
              <a:spcAft>
                <a:spcPts val="750"/>
              </a:spcAft>
            </a:pPr>
            <a:r>
              <a:rPr lang="en-US" b="1" i="0" dirty="0">
                <a:solidFill>
                  <a:srgbClr val="333333"/>
                </a:solidFill>
                <a:effectLst/>
                <a:latin typeface="Helvetica Neue" panose="02000503000000020004" pitchFamily="2" charset="0"/>
              </a:rPr>
              <a:t>CER - Character Error Rate: </a:t>
            </a:r>
          </a:p>
          <a:p>
            <a:pPr algn="l">
              <a:spcAft>
                <a:spcPts val="750"/>
              </a:spcAft>
            </a:pPr>
            <a:r>
              <a:rPr lang="en-US" dirty="0">
                <a:solidFill>
                  <a:srgbClr val="333333"/>
                </a:solidFill>
                <a:latin typeface="Helvetica Neue" panose="02000503000000020004" pitchFamily="2" charset="0"/>
              </a:rPr>
              <a:t>Check if purified audio have the same transcription as original. </a:t>
            </a:r>
            <a:r>
              <a:rPr lang="en-US" b="1" dirty="0">
                <a:solidFill>
                  <a:srgbClr val="333333"/>
                </a:solidFill>
                <a:latin typeface="Helvetica Neue" panose="02000503000000020004" pitchFamily="2" charset="0"/>
              </a:rPr>
              <a:t>The lower, the better purification performance.</a:t>
            </a:r>
          </a:p>
          <a:p>
            <a:pPr algn="l">
              <a:spcAft>
                <a:spcPts val="750"/>
              </a:spcAft>
            </a:pPr>
            <a:endParaRPr lang="en-US" b="1" i="0" dirty="0">
              <a:solidFill>
                <a:srgbClr val="333333"/>
              </a:solidFill>
              <a:effectLst/>
              <a:latin typeface="Helvetica Neue" panose="02000503000000020004" pitchFamily="2" charset="0"/>
            </a:endParaRPr>
          </a:p>
          <a:p>
            <a:pPr algn="l">
              <a:spcAft>
                <a:spcPts val="750"/>
              </a:spcAft>
            </a:pPr>
            <a:r>
              <a:rPr lang="en-US" b="1" dirty="0">
                <a:solidFill>
                  <a:srgbClr val="333333"/>
                </a:solidFill>
                <a:latin typeface="Helvetica Neue" panose="02000503000000020004" pitchFamily="2" charset="0"/>
              </a:rPr>
              <a:t>WER – Word Error Rate:</a:t>
            </a:r>
          </a:p>
          <a:p>
            <a:pPr>
              <a:spcAft>
                <a:spcPts val="750"/>
              </a:spcAft>
            </a:pPr>
            <a:r>
              <a:rPr lang="en-US" dirty="0">
                <a:solidFill>
                  <a:srgbClr val="333333"/>
                </a:solidFill>
                <a:latin typeface="Helvetica Neue" panose="02000503000000020004" pitchFamily="2" charset="0"/>
              </a:rPr>
              <a:t>Check if purified audio have the same transcription as original. </a:t>
            </a:r>
            <a:r>
              <a:rPr lang="en-US" b="1" dirty="0">
                <a:solidFill>
                  <a:srgbClr val="333333"/>
                </a:solidFill>
                <a:latin typeface="Helvetica Neue" panose="02000503000000020004" pitchFamily="2" charset="0"/>
              </a:rPr>
              <a:t>The lower, the better purification performance.</a:t>
            </a:r>
          </a:p>
          <a:p>
            <a:pPr algn="l">
              <a:spcAft>
                <a:spcPts val="750"/>
              </a:spcAft>
            </a:pPr>
            <a:endParaRPr lang="en-US" b="1" i="0" dirty="0">
              <a:solidFill>
                <a:srgbClr val="333333"/>
              </a:solidFill>
              <a:effectLst/>
              <a:latin typeface="Helvetica Neue" panose="02000503000000020004" pitchFamily="2" charset="0"/>
            </a:endParaRPr>
          </a:p>
          <a:p>
            <a:pPr algn="l">
              <a:spcAft>
                <a:spcPts val="750"/>
              </a:spcAft>
            </a:pPr>
            <a:r>
              <a:rPr lang="en-US" b="1" dirty="0">
                <a:solidFill>
                  <a:srgbClr val="333333"/>
                </a:solidFill>
                <a:latin typeface="Helvetica Neue" panose="02000503000000020004" pitchFamily="2" charset="0"/>
              </a:rPr>
              <a:t>PSR - Purification Success Rate:</a:t>
            </a:r>
          </a:p>
          <a:p>
            <a:pPr>
              <a:spcAft>
                <a:spcPts val="750"/>
              </a:spcAft>
            </a:pPr>
            <a:r>
              <a:rPr lang="en-US" dirty="0">
                <a:solidFill>
                  <a:srgbClr val="000000"/>
                </a:solidFill>
                <a:effectLst/>
                <a:latin typeface="Helvetica" pitchFamily="2" charset="0"/>
              </a:rPr>
              <a:t>The rate at which purification is successful (When CER is lower than a threshold 0.2)</a:t>
            </a:r>
          </a:p>
          <a:p>
            <a:r>
              <a:rPr lang="en-US" i="1" dirty="0">
                <a:solidFill>
                  <a:srgbClr val="000000"/>
                </a:solidFill>
                <a:effectLst/>
                <a:latin typeface="Helvetica" pitchFamily="2" charset="0"/>
              </a:rPr>
              <a:t>Typically, an effective model has a CER between 0.05 and 0.2 (e.g., OpenAI’s Whisper)</a:t>
            </a:r>
          </a:p>
        </p:txBody>
      </p:sp>
      <p:sp>
        <p:nvSpPr>
          <p:cNvPr id="5" name="Slide Number Placeholder 4">
            <a:extLst>
              <a:ext uri="{FF2B5EF4-FFF2-40B4-BE49-F238E27FC236}">
                <a16:creationId xmlns:a16="http://schemas.microsoft.com/office/drawing/2014/main" id="{0274A798-4A8E-4DB1-089A-62920CD781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035631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41C43-9BE8-8E07-6B57-931DAE60B3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67518A-E31D-18B7-C64E-6EBB1A76072C}"/>
              </a:ext>
            </a:extLst>
          </p:cNvPr>
          <p:cNvSpPr txBox="1"/>
          <p:nvPr/>
        </p:nvSpPr>
        <p:spPr>
          <a:xfrm>
            <a:off x="914400" y="179173"/>
            <a:ext cx="7467600" cy="707886"/>
          </a:xfrm>
          <a:prstGeom prst="rect">
            <a:avLst/>
          </a:prstGeom>
          <a:noFill/>
        </p:spPr>
        <p:txBody>
          <a:bodyPr wrap="square" rtlCol="0">
            <a:spAutoFit/>
          </a:bodyPr>
          <a:lstStyle/>
          <a:p>
            <a:r>
              <a:rPr lang="en-US" sz="2000" dirty="0">
                <a:solidFill>
                  <a:schemeClr val="bg1"/>
                </a:solidFill>
              </a:rPr>
              <a:t>Result</a:t>
            </a:r>
          </a:p>
          <a:p>
            <a:endParaRPr lang="en-US" sz="2000" dirty="0">
              <a:solidFill>
                <a:schemeClr val="bg1"/>
              </a:solidFill>
            </a:endParaRPr>
          </a:p>
        </p:txBody>
      </p:sp>
      <p:sp>
        <p:nvSpPr>
          <p:cNvPr id="4" name="TextBox 3">
            <a:extLst>
              <a:ext uri="{FF2B5EF4-FFF2-40B4-BE49-F238E27FC236}">
                <a16:creationId xmlns:a16="http://schemas.microsoft.com/office/drawing/2014/main" id="{0F261D83-6402-86B7-661A-2B88B1A935B0}"/>
              </a:ext>
            </a:extLst>
          </p:cNvPr>
          <p:cNvSpPr txBox="1"/>
          <p:nvPr/>
        </p:nvSpPr>
        <p:spPr>
          <a:xfrm>
            <a:off x="679450" y="1111250"/>
            <a:ext cx="6334414" cy="461665"/>
          </a:xfrm>
          <a:prstGeom prst="rect">
            <a:avLst/>
          </a:prstGeom>
          <a:noFill/>
        </p:spPr>
        <p:txBody>
          <a:bodyPr wrap="square" rtlCol="0">
            <a:spAutoFit/>
          </a:bodyPr>
          <a:lstStyle/>
          <a:p>
            <a:r>
              <a:rPr lang="en-US" sz="2400" dirty="0"/>
              <a:t>Model Selection:</a:t>
            </a:r>
          </a:p>
        </p:txBody>
      </p:sp>
      <p:pic>
        <p:nvPicPr>
          <p:cNvPr id="6" name="Picture 5" descr="A graph of a window size&#10;&#10;Description automatically generated">
            <a:extLst>
              <a:ext uri="{FF2B5EF4-FFF2-40B4-BE49-F238E27FC236}">
                <a16:creationId xmlns:a16="http://schemas.microsoft.com/office/drawing/2014/main" id="{9E190DE1-1D3D-6E23-DA92-CAEBA66F6193}"/>
              </a:ext>
            </a:extLst>
          </p:cNvPr>
          <p:cNvPicPr>
            <a:picLocks noChangeAspect="1"/>
          </p:cNvPicPr>
          <p:nvPr/>
        </p:nvPicPr>
        <p:blipFill>
          <a:blip r:embed="rId3"/>
          <a:stretch>
            <a:fillRect/>
          </a:stretch>
        </p:blipFill>
        <p:spPr>
          <a:xfrm>
            <a:off x="461240" y="2544517"/>
            <a:ext cx="3040495" cy="2511123"/>
          </a:xfrm>
          <a:prstGeom prst="rect">
            <a:avLst/>
          </a:prstGeom>
        </p:spPr>
      </p:pic>
      <p:sp>
        <p:nvSpPr>
          <p:cNvPr id="8" name="TextBox 7">
            <a:extLst>
              <a:ext uri="{FF2B5EF4-FFF2-40B4-BE49-F238E27FC236}">
                <a16:creationId xmlns:a16="http://schemas.microsoft.com/office/drawing/2014/main" id="{F3BD7EC9-7D52-ED41-749C-FEE6A1A14DFE}"/>
              </a:ext>
            </a:extLst>
          </p:cNvPr>
          <p:cNvSpPr txBox="1"/>
          <p:nvPr/>
        </p:nvSpPr>
        <p:spPr>
          <a:xfrm>
            <a:off x="679450" y="1797106"/>
            <a:ext cx="2704234" cy="523220"/>
          </a:xfrm>
          <a:prstGeom prst="rect">
            <a:avLst/>
          </a:prstGeom>
          <a:noFill/>
        </p:spPr>
        <p:txBody>
          <a:bodyPr wrap="square">
            <a:spAutoFit/>
          </a:bodyPr>
          <a:lstStyle/>
          <a:p>
            <a:r>
              <a:rPr lang="en-US" dirty="0">
                <a:solidFill>
                  <a:srgbClr val="000000"/>
                </a:solidFill>
                <a:effectLst/>
                <a:latin typeface="Helvetica" pitchFamily="2" charset="0"/>
              </a:rPr>
              <a:t>Guided diffusion from OpenAI</a:t>
            </a:r>
          </a:p>
          <a:p>
            <a:r>
              <a:rPr lang="en-US" dirty="0">
                <a:solidFill>
                  <a:srgbClr val="000000"/>
                </a:solidFill>
                <a:effectLst/>
                <a:latin typeface="Helvetica" pitchFamily="2" charset="0"/>
              </a:rPr>
              <a:t>64 ×64, 128 ×128, 256 ×256</a:t>
            </a:r>
          </a:p>
        </p:txBody>
      </p:sp>
      <p:sp>
        <p:nvSpPr>
          <p:cNvPr id="10" name="TextBox 9">
            <a:extLst>
              <a:ext uri="{FF2B5EF4-FFF2-40B4-BE49-F238E27FC236}">
                <a16:creationId xmlns:a16="http://schemas.microsoft.com/office/drawing/2014/main" id="{6A679E00-271A-1D92-3582-C06D21372218}"/>
              </a:ext>
            </a:extLst>
          </p:cNvPr>
          <p:cNvSpPr txBox="1"/>
          <p:nvPr/>
        </p:nvSpPr>
        <p:spPr>
          <a:xfrm>
            <a:off x="4572000" y="1791980"/>
            <a:ext cx="4325216" cy="523220"/>
          </a:xfrm>
          <a:prstGeom prst="rect">
            <a:avLst/>
          </a:prstGeom>
          <a:noFill/>
        </p:spPr>
        <p:txBody>
          <a:bodyPr wrap="square">
            <a:spAutoFit/>
          </a:bodyPr>
          <a:lstStyle/>
          <a:p>
            <a:r>
              <a:rPr lang="en-US" dirty="0">
                <a:solidFill>
                  <a:srgbClr val="000000"/>
                </a:solidFill>
                <a:effectLst/>
                <a:latin typeface="Helvetica" pitchFamily="2" charset="0"/>
              </a:rPr>
              <a:t>Global Purification Step</a:t>
            </a:r>
          </a:p>
          <a:p>
            <a:r>
              <a:rPr lang="en-US" dirty="0">
                <a:latin typeface="Helvetica" pitchFamily="2" charset="0"/>
              </a:rPr>
              <a:t>Searching start point for hierarchy optimal selection</a:t>
            </a:r>
            <a:endParaRPr lang="en-US" dirty="0">
              <a:solidFill>
                <a:srgbClr val="000000"/>
              </a:solidFill>
              <a:effectLst/>
              <a:latin typeface="Helvetica" pitchFamily="2" charset="0"/>
            </a:endParaRPr>
          </a:p>
        </p:txBody>
      </p:sp>
      <p:pic>
        <p:nvPicPr>
          <p:cNvPr id="12" name="Picture 11" descr="A graph of a graph&#10;&#10;Description automatically generated with medium confidence">
            <a:extLst>
              <a:ext uri="{FF2B5EF4-FFF2-40B4-BE49-F238E27FC236}">
                <a16:creationId xmlns:a16="http://schemas.microsoft.com/office/drawing/2014/main" id="{7D592CDC-031E-06C1-EDEA-E540D01EEA4C}"/>
              </a:ext>
            </a:extLst>
          </p:cNvPr>
          <p:cNvPicPr>
            <a:picLocks noChangeAspect="1"/>
          </p:cNvPicPr>
          <p:nvPr/>
        </p:nvPicPr>
        <p:blipFill>
          <a:blip r:embed="rId4"/>
          <a:stretch>
            <a:fillRect/>
          </a:stretch>
        </p:blipFill>
        <p:spPr>
          <a:xfrm>
            <a:off x="4457701" y="2544517"/>
            <a:ext cx="3408218" cy="2744942"/>
          </a:xfrm>
          <a:prstGeom prst="rect">
            <a:avLst/>
          </a:prstGeom>
        </p:spPr>
      </p:pic>
      <p:sp>
        <p:nvSpPr>
          <p:cNvPr id="13" name="Rectangle 12">
            <a:extLst>
              <a:ext uri="{FF2B5EF4-FFF2-40B4-BE49-F238E27FC236}">
                <a16:creationId xmlns:a16="http://schemas.microsoft.com/office/drawing/2014/main" id="{4BAFEBBE-E0A2-2774-0012-A5D96DD17BA5}"/>
              </a:ext>
            </a:extLst>
          </p:cNvPr>
          <p:cNvSpPr/>
          <p:nvPr/>
        </p:nvSpPr>
        <p:spPr>
          <a:xfrm>
            <a:off x="2632364" y="3306618"/>
            <a:ext cx="683491" cy="1524000"/>
          </a:xfrm>
          <a:prstGeom prst="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677268-B0D6-FC75-86DE-32674221C547}"/>
              </a:ext>
            </a:extLst>
          </p:cNvPr>
          <p:cNvSpPr/>
          <p:nvPr/>
        </p:nvSpPr>
        <p:spPr>
          <a:xfrm>
            <a:off x="5739243" y="3306618"/>
            <a:ext cx="1077193" cy="1524000"/>
          </a:xfrm>
          <a:prstGeom prst="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B20424E7-8103-C77D-B7E6-D87C3488BD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34221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animBg="1"/>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AE59B-F443-9E79-B51E-D8F09863B1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9564B20-AAC3-AFDA-B6DC-9EA66B5BCCE1}"/>
              </a:ext>
            </a:extLst>
          </p:cNvPr>
          <p:cNvSpPr txBox="1"/>
          <p:nvPr/>
        </p:nvSpPr>
        <p:spPr>
          <a:xfrm>
            <a:off x="914400" y="179173"/>
            <a:ext cx="7467600" cy="707886"/>
          </a:xfrm>
          <a:prstGeom prst="rect">
            <a:avLst/>
          </a:prstGeom>
          <a:noFill/>
        </p:spPr>
        <p:txBody>
          <a:bodyPr wrap="square" rtlCol="0">
            <a:spAutoFit/>
          </a:bodyPr>
          <a:lstStyle/>
          <a:p>
            <a:r>
              <a:rPr lang="en-US" sz="2000" dirty="0">
                <a:solidFill>
                  <a:schemeClr val="bg1"/>
                </a:solidFill>
              </a:rPr>
              <a:t>Result</a:t>
            </a:r>
          </a:p>
          <a:p>
            <a:endParaRPr lang="en-US" sz="2000" dirty="0">
              <a:solidFill>
                <a:schemeClr val="bg1"/>
              </a:solidFill>
            </a:endParaRPr>
          </a:p>
        </p:txBody>
      </p:sp>
      <p:sp>
        <p:nvSpPr>
          <p:cNvPr id="8" name="TextBox 7">
            <a:extLst>
              <a:ext uri="{FF2B5EF4-FFF2-40B4-BE49-F238E27FC236}">
                <a16:creationId xmlns:a16="http://schemas.microsoft.com/office/drawing/2014/main" id="{2D2693DB-15A3-29C0-8CBC-B151EC6FAFA2}"/>
              </a:ext>
            </a:extLst>
          </p:cNvPr>
          <p:cNvSpPr txBox="1"/>
          <p:nvPr/>
        </p:nvSpPr>
        <p:spPr>
          <a:xfrm>
            <a:off x="679450" y="1572915"/>
            <a:ext cx="2704234" cy="523220"/>
          </a:xfrm>
          <a:prstGeom prst="rect">
            <a:avLst/>
          </a:prstGeom>
          <a:noFill/>
        </p:spPr>
        <p:txBody>
          <a:bodyPr wrap="square">
            <a:spAutoFit/>
          </a:bodyPr>
          <a:lstStyle/>
          <a:p>
            <a:r>
              <a:rPr lang="en-US" dirty="0">
                <a:solidFill>
                  <a:srgbClr val="000000"/>
                </a:solidFill>
                <a:effectLst/>
                <a:latin typeface="Helvetica" pitchFamily="2" charset="0"/>
              </a:rPr>
              <a:t>Brutal force find the hierarchical optimal </a:t>
            </a:r>
            <a:r>
              <a:rPr lang="en-US" dirty="0" err="1">
                <a:solidFill>
                  <a:srgbClr val="000000"/>
                </a:solidFill>
                <a:effectLst/>
                <a:latin typeface="Helvetica" pitchFamily="2" charset="0"/>
              </a:rPr>
              <a:t>ts</a:t>
            </a:r>
            <a:r>
              <a:rPr lang="en-US" dirty="0">
                <a:solidFill>
                  <a:srgbClr val="000000"/>
                </a:solidFill>
                <a:effectLst/>
                <a:latin typeface="Helvetica" pitchFamily="2" charset="0"/>
              </a:rPr>
              <a:t>, tm, </a:t>
            </a:r>
            <a:r>
              <a:rPr lang="en-US" dirty="0" err="1">
                <a:solidFill>
                  <a:srgbClr val="000000"/>
                </a:solidFill>
                <a:effectLst/>
                <a:latin typeface="Helvetica" pitchFamily="2" charset="0"/>
              </a:rPr>
              <a:t>t</a:t>
            </a:r>
            <a:r>
              <a:rPr lang="en-US" dirty="0" err="1">
                <a:latin typeface="Helvetica" pitchFamily="2" charset="0"/>
              </a:rPr>
              <a:t>l</a:t>
            </a:r>
            <a:r>
              <a:rPr lang="en-US" dirty="0">
                <a:latin typeface="Helvetica" pitchFamily="2" charset="0"/>
              </a:rPr>
              <a:t>. </a:t>
            </a:r>
            <a:endParaRPr lang="en-US" dirty="0">
              <a:solidFill>
                <a:srgbClr val="000000"/>
              </a:solidFill>
              <a:effectLst/>
              <a:latin typeface="Helvetica" pitchFamily="2" charset="0"/>
            </a:endParaRPr>
          </a:p>
        </p:txBody>
      </p:sp>
      <p:sp>
        <p:nvSpPr>
          <p:cNvPr id="10" name="TextBox 9">
            <a:extLst>
              <a:ext uri="{FF2B5EF4-FFF2-40B4-BE49-F238E27FC236}">
                <a16:creationId xmlns:a16="http://schemas.microsoft.com/office/drawing/2014/main" id="{8E8EC836-1158-63CB-A3A0-6A7E63806075}"/>
              </a:ext>
            </a:extLst>
          </p:cNvPr>
          <p:cNvSpPr txBox="1"/>
          <p:nvPr/>
        </p:nvSpPr>
        <p:spPr>
          <a:xfrm>
            <a:off x="4572000" y="1526748"/>
            <a:ext cx="4325216" cy="307777"/>
          </a:xfrm>
          <a:prstGeom prst="rect">
            <a:avLst/>
          </a:prstGeom>
          <a:noFill/>
        </p:spPr>
        <p:txBody>
          <a:bodyPr wrap="square">
            <a:spAutoFit/>
          </a:bodyPr>
          <a:lstStyle/>
          <a:p>
            <a:r>
              <a:rPr lang="en-US" dirty="0">
                <a:solidFill>
                  <a:srgbClr val="000000"/>
                </a:solidFill>
                <a:effectLst/>
                <a:latin typeface="Helvetica" pitchFamily="2" charset="0"/>
              </a:rPr>
              <a:t>Achieve the best purification performance</a:t>
            </a:r>
          </a:p>
        </p:txBody>
      </p:sp>
      <p:pic>
        <p:nvPicPr>
          <p:cNvPr id="9" name="Picture 8" descr="A graph of a graph with numbers and a red dot&#10;&#10;Description automatically generated">
            <a:extLst>
              <a:ext uri="{FF2B5EF4-FFF2-40B4-BE49-F238E27FC236}">
                <a16:creationId xmlns:a16="http://schemas.microsoft.com/office/drawing/2014/main" id="{814E7580-73FD-D3D7-8B21-4F78228EB31F}"/>
              </a:ext>
            </a:extLst>
          </p:cNvPr>
          <p:cNvPicPr>
            <a:picLocks noChangeAspect="1"/>
          </p:cNvPicPr>
          <p:nvPr/>
        </p:nvPicPr>
        <p:blipFill>
          <a:blip r:embed="rId3"/>
          <a:stretch>
            <a:fillRect/>
          </a:stretch>
        </p:blipFill>
        <p:spPr>
          <a:xfrm>
            <a:off x="530514" y="2621396"/>
            <a:ext cx="3187700" cy="2501900"/>
          </a:xfrm>
          <a:prstGeom prst="rect">
            <a:avLst/>
          </a:prstGeom>
        </p:spPr>
      </p:pic>
      <p:pic>
        <p:nvPicPr>
          <p:cNvPr id="17" name="Picture 16" descr="A graph with numbers and lines&#10;&#10;Description automatically generated with medium confidence">
            <a:extLst>
              <a:ext uri="{FF2B5EF4-FFF2-40B4-BE49-F238E27FC236}">
                <a16:creationId xmlns:a16="http://schemas.microsoft.com/office/drawing/2014/main" id="{C1068825-BB3D-6850-43D4-ED91081E4FC9}"/>
              </a:ext>
            </a:extLst>
          </p:cNvPr>
          <p:cNvPicPr>
            <a:picLocks noChangeAspect="1"/>
          </p:cNvPicPr>
          <p:nvPr/>
        </p:nvPicPr>
        <p:blipFill>
          <a:blip r:embed="rId4"/>
          <a:stretch>
            <a:fillRect/>
          </a:stretch>
        </p:blipFill>
        <p:spPr>
          <a:xfrm>
            <a:off x="5130800" y="1917122"/>
            <a:ext cx="2223808" cy="2017568"/>
          </a:xfrm>
          <a:prstGeom prst="rect">
            <a:avLst/>
          </a:prstGeom>
        </p:spPr>
      </p:pic>
      <p:pic>
        <p:nvPicPr>
          <p:cNvPr id="19" name="Picture 18" descr="A graph of different colored bars&#10;&#10;Description automatically generated">
            <a:extLst>
              <a:ext uri="{FF2B5EF4-FFF2-40B4-BE49-F238E27FC236}">
                <a16:creationId xmlns:a16="http://schemas.microsoft.com/office/drawing/2014/main" id="{7EF599DB-17E8-DAC2-77EF-8D3B4717A0DA}"/>
              </a:ext>
            </a:extLst>
          </p:cNvPr>
          <p:cNvPicPr>
            <a:picLocks noChangeAspect="1"/>
          </p:cNvPicPr>
          <p:nvPr/>
        </p:nvPicPr>
        <p:blipFill>
          <a:blip r:embed="rId5"/>
          <a:stretch>
            <a:fillRect/>
          </a:stretch>
        </p:blipFill>
        <p:spPr>
          <a:xfrm>
            <a:off x="4056784" y="4166358"/>
            <a:ext cx="4573155" cy="1521196"/>
          </a:xfrm>
          <a:prstGeom prst="rect">
            <a:avLst/>
          </a:prstGeom>
        </p:spPr>
      </p:pic>
      <p:sp>
        <p:nvSpPr>
          <p:cNvPr id="20" name="Slide Number Placeholder 19">
            <a:extLst>
              <a:ext uri="{FF2B5EF4-FFF2-40B4-BE49-F238E27FC236}">
                <a16:creationId xmlns:a16="http://schemas.microsoft.com/office/drawing/2014/main" id="{276117E2-C895-D963-122A-4990506715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3" name="Rectangle 2">
            <a:extLst>
              <a:ext uri="{FF2B5EF4-FFF2-40B4-BE49-F238E27FC236}">
                <a16:creationId xmlns:a16="http://schemas.microsoft.com/office/drawing/2014/main" id="{01CB648B-FFB2-A931-5E40-DF4641133EBD}"/>
              </a:ext>
            </a:extLst>
          </p:cNvPr>
          <p:cNvSpPr/>
          <p:nvPr/>
        </p:nvSpPr>
        <p:spPr>
          <a:xfrm>
            <a:off x="7093050" y="2884277"/>
            <a:ext cx="266176" cy="912115"/>
          </a:xfrm>
          <a:prstGeom prst="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C930941-286A-FCA7-D82F-B7958623914C}"/>
              </a:ext>
            </a:extLst>
          </p:cNvPr>
          <p:cNvSpPr/>
          <p:nvPr/>
        </p:nvSpPr>
        <p:spPr>
          <a:xfrm>
            <a:off x="7891317" y="4163554"/>
            <a:ext cx="566884" cy="1524000"/>
          </a:xfrm>
          <a:prstGeom prst="rect">
            <a:avLst/>
          </a:prstGeom>
          <a:solidFill>
            <a:srgbClr val="92D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61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A6EB2-18DD-6367-744F-51EE5C48DEF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800694-5CE7-04B7-7941-254AB4F4827E}"/>
              </a:ext>
            </a:extLst>
          </p:cNvPr>
          <p:cNvSpPr txBox="1"/>
          <p:nvPr/>
        </p:nvSpPr>
        <p:spPr>
          <a:xfrm>
            <a:off x="914400" y="179173"/>
            <a:ext cx="7467600" cy="707886"/>
          </a:xfrm>
          <a:prstGeom prst="rect">
            <a:avLst/>
          </a:prstGeom>
          <a:noFill/>
        </p:spPr>
        <p:txBody>
          <a:bodyPr wrap="square" rtlCol="0">
            <a:spAutoFit/>
          </a:bodyPr>
          <a:lstStyle/>
          <a:p>
            <a:r>
              <a:rPr lang="en-US" sz="2000" dirty="0">
                <a:solidFill>
                  <a:schemeClr val="bg1"/>
                </a:solidFill>
              </a:rPr>
              <a:t>Discussion</a:t>
            </a:r>
          </a:p>
          <a:p>
            <a:endParaRPr lang="en-US" sz="2000" dirty="0">
              <a:solidFill>
                <a:schemeClr val="bg1"/>
              </a:solidFill>
            </a:endParaRPr>
          </a:p>
        </p:txBody>
      </p:sp>
      <p:sp>
        <p:nvSpPr>
          <p:cNvPr id="8" name="TextBox 7">
            <a:extLst>
              <a:ext uri="{FF2B5EF4-FFF2-40B4-BE49-F238E27FC236}">
                <a16:creationId xmlns:a16="http://schemas.microsoft.com/office/drawing/2014/main" id="{E4553062-4455-FC3A-42DF-28AF4096A93D}"/>
              </a:ext>
            </a:extLst>
          </p:cNvPr>
          <p:cNvSpPr txBox="1"/>
          <p:nvPr/>
        </p:nvSpPr>
        <p:spPr>
          <a:xfrm>
            <a:off x="1704687" y="1465193"/>
            <a:ext cx="2704234" cy="307777"/>
          </a:xfrm>
          <a:prstGeom prst="rect">
            <a:avLst/>
          </a:prstGeom>
          <a:noFill/>
        </p:spPr>
        <p:txBody>
          <a:bodyPr wrap="square">
            <a:spAutoFit/>
          </a:bodyPr>
          <a:lstStyle/>
          <a:p>
            <a:r>
              <a:rPr lang="en-US" dirty="0">
                <a:solidFill>
                  <a:srgbClr val="000000"/>
                </a:solidFill>
                <a:effectLst/>
                <a:latin typeface="Helvetica" pitchFamily="2" charset="0"/>
              </a:rPr>
              <a:t>Adaptive Attacker?</a:t>
            </a:r>
          </a:p>
        </p:txBody>
      </p:sp>
      <p:sp>
        <p:nvSpPr>
          <p:cNvPr id="10" name="TextBox 9">
            <a:extLst>
              <a:ext uri="{FF2B5EF4-FFF2-40B4-BE49-F238E27FC236}">
                <a16:creationId xmlns:a16="http://schemas.microsoft.com/office/drawing/2014/main" id="{C8F71441-0160-8580-2667-1EA5E7E8B876}"/>
              </a:ext>
            </a:extLst>
          </p:cNvPr>
          <p:cNvSpPr txBox="1"/>
          <p:nvPr/>
        </p:nvSpPr>
        <p:spPr>
          <a:xfrm>
            <a:off x="5867399" y="2218941"/>
            <a:ext cx="2066637" cy="523220"/>
          </a:xfrm>
          <a:prstGeom prst="rect">
            <a:avLst/>
          </a:prstGeom>
          <a:noFill/>
        </p:spPr>
        <p:txBody>
          <a:bodyPr wrap="square">
            <a:spAutoFit/>
          </a:bodyPr>
          <a:lstStyle/>
          <a:p>
            <a:r>
              <a:rPr lang="en-US" dirty="0">
                <a:solidFill>
                  <a:srgbClr val="000000"/>
                </a:solidFill>
                <a:effectLst/>
                <a:latin typeface="Helvetica" pitchFamily="2" charset="0"/>
              </a:rPr>
              <a:t>      Running time</a:t>
            </a:r>
          </a:p>
          <a:p>
            <a:r>
              <a:rPr lang="en-US" dirty="0">
                <a:latin typeface="Helvetica" pitchFamily="2" charset="0"/>
              </a:rPr>
              <a:t>Desktop VS Server</a:t>
            </a:r>
            <a:endParaRPr lang="en-US" dirty="0">
              <a:solidFill>
                <a:srgbClr val="000000"/>
              </a:solidFill>
              <a:effectLst/>
              <a:latin typeface="Helvetica" pitchFamily="2" charset="0"/>
            </a:endParaRPr>
          </a:p>
        </p:txBody>
      </p:sp>
      <p:pic>
        <p:nvPicPr>
          <p:cNvPr id="4" name="Picture 3" descr="A table with text on it&#10;&#10;Description automatically generated">
            <a:extLst>
              <a:ext uri="{FF2B5EF4-FFF2-40B4-BE49-F238E27FC236}">
                <a16:creationId xmlns:a16="http://schemas.microsoft.com/office/drawing/2014/main" id="{BC455897-E12D-67A6-E2CC-A1B05CADCD00}"/>
              </a:ext>
            </a:extLst>
          </p:cNvPr>
          <p:cNvPicPr>
            <a:picLocks noChangeAspect="1"/>
          </p:cNvPicPr>
          <p:nvPr/>
        </p:nvPicPr>
        <p:blipFill>
          <a:blip r:embed="rId3"/>
          <a:stretch>
            <a:fillRect/>
          </a:stretch>
        </p:blipFill>
        <p:spPr>
          <a:xfrm>
            <a:off x="4801375" y="3123815"/>
            <a:ext cx="4342625" cy="1675245"/>
          </a:xfrm>
          <a:prstGeom prst="rect">
            <a:avLst/>
          </a:prstGeom>
        </p:spPr>
      </p:pic>
      <p:sp>
        <p:nvSpPr>
          <p:cNvPr id="5" name="TextBox 4">
            <a:extLst>
              <a:ext uri="{FF2B5EF4-FFF2-40B4-BE49-F238E27FC236}">
                <a16:creationId xmlns:a16="http://schemas.microsoft.com/office/drawing/2014/main" id="{CB8E7DC9-FF96-4AE7-4714-37BB33CC4BC6}"/>
              </a:ext>
            </a:extLst>
          </p:cNvPr>
          <p:cNvSpPr txBox="1"/>
          <p:nvPr/>
        </p:nvSpPr>
        <p:spPr>
          <a:xfrm>
            <a:off x="679450" y="1834525"/>
            <a:ext cx="4325216" cy="738664"/>
          </a:xfrm>
          <a:prstGeom prst="rect">
            <a:avLst/>
          </a:prstGeom>
          <a:noFill/>
        </p:spPr>
        <p:txBody>
          <a:bodyPr wrap="square">
            <a:spAutoFit/>
          </a:bodyPr>
          <a:lstStyle/>
          <a:p>
            <a:r>
              <a:rPr lang="en-US" dirty="0">
                <a:solidFill>
                  <a:srgbClr val="000000"/>
                </a:solidFill>
                <a:effectLst/>
                <a:highlight>
                  <a:srgbClr val="FFFF00"/>
                </a:highlight>
                <a:latin typeface="Helvetica" pitchFamily="2" charset="0"/>
              </a:rPr>
              <a:t>Out-of-memory;</a:t>
            </a:r>
          </a:p>
          <a:p>
            <a:r>
              <a:rPr lang="en-US" dirty="0">
                <a:latin typeface="Helvetica" pitchFamily="2" charset="0"/>
              </a:rPr>
              <a:t>According to </a:t>
            </a:r>
            <a:r>
              <a:rPr lang="en-US" dirty="0" err="1">
                <a:latin typeface="Helvetica" pitchFamily="2" charset="0"/>
              </a:rPr>
              <a:t>DiffPure</a:t>
            </a:r>
            <a:r>
              <a:rPr lang="en-US" dirty="0">
                <a:latin typeface="Helvetica" pitchFamily="2" charset="0"/>
              </a:rPr>
              <a:t>, Diffusion-based approach is robust to image adversary.</a:t>
            </a:r>
            <a:endParaRPr lang="en-US" dirty="0">
              <a:solidFill>
                <a:srgbClr val="000000"/>
              </a:solidFill>
              <a:effectLst/>
              <a:latin typeface="Helvetica" pitchFamily="2" charset="0"/>
            </a:endParaRPr>
          </a:p>
        </p:txBody>
      </p:sp>
      <p:sp>
        <p:nvSpPr>
          <p:cNvPr id="6" name="TextBox 5">
            <a:extLst>
              <a:ext uri="{FF2B5EF4-FFF2-40B4-BE49-F238E27FC236}">
                <a16:creationId xmlns:a16="http://schemas.microsoft.com/office/drawing/2014/main" id="{A07AD1D1-0654-1CF4-9BBA-2E9EA5CF8CA5}"/>
              </a:ext>
            </a:extLst>
          </p:cNvPr>
          <p:cNvSpPr txBox="1"/>
          <p:nvPr/>
        </p:nvSpPr>
        <p:spPr>
          <a:xfrm>
            <a:off x="1704687" y="2719231"/>
            <a:ext cx="2704234" cy="307777"/>
          </a:xfrm>
          <a:prstGeom prst="rect">
            <a:avLst/>
          </a:prstGeom>
          <a:noFill/>
        </p:spPr>
        <p:txBody>
          <a:bodyPr wrap="square">
            <a:spAutoFit/>
          </a:bodyPr>
          <a:lstStyle/>
          <a:p>
            <a:r>
              <a:rPr lang="en-US" dirty="0">
                <a:solidFill>
                  <a:srgbClr val="000000"/>
                </a:solidFill>
                <a:effectLst/>
                <a:latin typeface="Helvetica" pitchFamily="2" charset="0"/>
              </a:rPr>
              <a:t>Post Auto-correction</a:t>
            </a:r>
          </a:p>
        </p:txBody>
      </p:sp>
      <p:pic>
        <p:nvPicPr>
          <p:cNvPr id="12" name="Picture 11" descr="A graph with different colored bars&#10;&#10;Description automatically generated">
            <a:extLst>
              <a:ext uri="{FF2B5EF4-FFF2-40B4-BE49-F238E27FC236}">
                <a16:creationId xmlns:a16="http://schemas.microsoft.com/office/drawing/2014/main" id="{B24D6731-BD21-6ABF-C464-72BE935059CB}"/>
              </a:ext>
            </a:extLst>
          </p:cNvPr>
          <p:cNvPicPr>
            <a:picLocks noChangeAspect="1"/>
          </p:cNvPicPr>
          <p:nvPr/>
        </p:nvPicPr>
        <p:blipFill>
          <a:blip r:embed="rId4"/>
          <a:stretch>
            <a:fillRect/>
          </a:stretch>
        </p:blipFill>
        <p:spPr>
          <a:xfrm>
            <a:off x="113146" y="3258717"/>
            <a:ext cx="4680527" cy="1540343"/>
          </a:xfrm>
          <a:prstGeom prst="rect">
            <a:avLst/>
          </a:prstGeom>
        </p:spPr>
      </p:pic>
      <p:sp>
        <p:nvSpPr>
          <p:cNvPr id="13" name="Slide Number Placeholder 12">
            <a:extLst>
              <a:ext uri="{FF2B5EF4-FFF2-40B4-BE49-F238E27FC236}">
                <a16:creationId xmlns:a16="http://schemas.microsoft.com/office/drawing/2014/main" id="{0026FDB4-69F2-289D-EC09-63D77B0C7C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89769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FC558-57DD-FD5C-E015-F941E36A7DA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76DB3D-8097-C89F-D95B-483DE15EC6B6}"/>
              </a:ext>
            </a:extLst>
          </p:cNvPr>
          <p:cNvSpPr txBox="1"/>
          <p:nvPr/>
        </p:nvSpPr>
        <p:spPr>
          <a:xfrm>
            <a:off x="914400" y="179173"/>
            <a:ext cx="7467600" cy="707886"/>
          </a:xfrm>
          <a:prstGeom prst="rect">
            <a:avLst/>
          </a:prstGeom>
          <a:noFill/>
        </p:spPr>
        <p:txBody>
          <a:bodyPr wrap="square" rtlCol="0">
            <a:spAutoFit/>
          </a:bodyPr>
          <a:lstStyle/>
          <a:p>
            <a:r>
              <a:rPr lang="en-US" sz="2000" dirty="0">
                <a:solidFill>
                  <a:schemeClr val="bg1"/>
                </a:solidFill>
              </a:rPr>
              <a:t>Thank you!</a:t>
            </a:r>
          </a:p>
          <a:p>
            <a:endParaRPr lang="en-US" sz="2000" dirty="0">
              <a:solidFill>
                <a:schemeClr val="bg1"/>
              </a:solidFill>
            </a:endParaRPr>
          </a:p>
        </p:txBody>
      </p:sp>
      <p:sp>
        <p:nvSpPr>
          <p:cNvPr id="7" name="TextBox 6">
            <a:extLst>
              <a:ext uri="{FF2B5EF4-FFF2-40B4-BE49-F238E27FC236}">
                <a16:creationId xmlns:a16="http://schemas.microsoft.com/office/drawing/2014/main" id="{212AA9F5-2254-66BD-1054-B5B01CA28D19}"/>
              </a:ext>
            </a:extLst>
          </p:cNvPr>
          <p:cNvSpPr txBox="1"/>
          <p:nvPr/>
        </p:nvSpPr>
        <p:spPr>
          <a:xfrm>
            <a:off x="914400" y="4414798"/>
            <a:ext cx="2627745" cy="523220"/>
          </a:xfrm>
          <a:prstGeom prst="rect">
            <a:avLst/>
          </a:prstGeom>
          <a:noFill/>
        </p:spPr>
        <p:txBody>
          <a:bodyPr wrap="square">
            <a:spAutoFit/>
          </a:bodyPr>
          <a:lstStyle/>
          <a:p>
            <a:r>
              <a:rPr lang="en-US" dirty="0">
                <a:hlinkClick r:id="rId3"/>
              </a:rPr>
              <a:t>https://wavepurifier.github.io/</a:t>
            </a:r>
            <a:r>
              <a:rPr lang="en-US" dirty="0"/>
              <a:t> </a:t>
            </a:r>
          </a:p>
          <a:p>
            <a:r>
              <a:rPr lang="en-US" dirty="0"/>
              <a:t>Code; Demo; PDF, slides</a:t>
            </a:r>
          </a:p>
        </p:txBody>
      </p:sp>
      <p:pic>
        <p:nvPicPr>
          <p:cNvPr id="11" name="Picture 10" descr="A qr code on a white background&#10;&#10;Description automatically generated">
            <a:extLst>
              <a:ext uri="{FF2B5EF4-FFF2-40B4-BE49-F238E27FC236}">
                <a16:creationId xmlns:a16="http://schemas.microsoft.com/office/drawing/2014/main" id="{B8F859FA-F1E3-5E99-FC0D-3432B90CE167}"/>
              </a:ext>
            </a:extLst>
          </p:cNvPr>
          <p:cNvPicPr>
            <a:picLocks noChangeAspect="1"/>
          </p:cNvPicPr>
          <p:nvPr/>
        </p:nvPicPr>
        <p:blipFill>
          <a:blip r:embed="rId4"/>
          <a:stretch>
            <a:fillRect/>
          </a:stretch>
        </p:blipFill>
        <p:spPr>
          <a:xfrm>
            <a:off x="1177636" y="1991014"/>
            <a:ext cx="1727200" cy="1841500"/>
          </a:xfrm>
          <a:prstGeom prst="rect">
            <a:avLst/>
          </a:prstGeom>
        </p:spPr>
      </p:pic>
      <p:sp>
        <p:nvSpPr>
          <p:cNvPr id="13" name="TextBox 12">
            <a:extLst>
              <a:ext uri="{FF2B5EF4-FFF2-40B4-BE49-F238E27FC236}">
                <a16:creationId xmlns:a16="http://schemas.microsoft.com/office/drawing/2014/main" id="{A840B57A-B27C-4996-ADF4-AFC3A87D67AB}"/>
              </a:ext>
            </a:extLst>
          </p:cNvPr>
          <p:cNvSpPr txBox="1"/>
          <p:nvPr/>
        </p:nvSpPr>
        <p:spPr>
          <a:xfrm>
            <a:off x="5260109" y="4414798"/>
            <a:ext cx="2627745" cy="738664"/>
          </a:xfrm>
          <a:prstGeom prst="rect">
            <a:avLst/>
          </a:prstGeom>
          <a:noFill/>
        </p:spPr>
        <p:txBody>
          <a:bodyPr wrap="square">
            <a:spAutoFit/>
          </a:bodyPr>
          <a:lstStyle/>
          <a:p>
            <a:r>
              <a:rPr lang="en-US" dirty="0">
                <a:hlinkClick r:id="rId5"/>
              </a:rPr>
              <a:t>https://hanqingguo.github.io/</a:t>
            </a:r>
            <a:r>
              <a:rPr lang="en-US" dirty="0"/>
              <a:t> About me.</a:t>
            </a:r>
          </a:p>
          <a:p>
            <a:r>
              <a:rPr lang="en-US" dirty="0"/>
              <a:t>Team; Opening; Visiting;</a:t>
            </a:r>
          </a:p>
        </p:txBody>
      </p:sp>
      <p:pic>
        <p:nvPicPr>
          <p:cNvPr id="15" name="Picture 14" descr="A qr code on a white background&#10;&#10;Description automatically generated">
            <a:extLst>
              <a:ext uri="{FF2B5EF4-FFF2-40B4-BE49-F238E27FC236}">
                <a16:creationId xmlns:a16="http://schemas.microsoft.com/office/drawing/2014/main" id="{6C29A77E-3A72-47EC-7151-EA52C35A8392}"/>
              </a:ext>
            </a:extLst>
          </p:cNvPr>
          <p:cNvPicPr>
            <a:picLocks noChangeAspect="1"/>
          </p:cNvPicPr>
          <p:nvPr/>
        </p:nvPicPr>
        <p:blipFill>
          <a:blip r:embed="rId6"/>
          <a:stretch>
            <a:fillRect/>
          </a:stretch>
        </p:blipFill>
        <p:spPr>
          <a:xfrm>
            <a:off x="7945188" y="5089236"/>
            <a:ext cx="1198812" cy="1198812"/>
          </a:xfrm>
          <a:prstGeom prst="rect">
            <a:avLst/>
          </a:prstGeom>
        </p:spPr>
      </p:pic>
      <p:pic>
        <p:nvPicPr>
          <p:cNvPr id="19" name="Picture 18" descr="A close up of a name card&#10;&#10;Description automatically generated">
            <a:extLst>
              <a:ext uri="{FF2B5EF4-FFF2-40B4-BE49-F238E27FC236}">
                <a16:creationId xmlns:a16="http://schemas.microsoft.com/office/drawing/2014/main" id="{E55CCDB8-E78E-DC4C-7A07-7981FF9A3D2D}"/>
              </a:ext>
            </a:extLst>
          </p:cNvPr>
          <p:cNvPicPr>
            <a:picLocks noChangeAspect="1"/>
          </p:cNvPicPr>
          <p:nvPr/>
        </p:nvPicPr>
        <p:blipFill>
          <a:blip r:embed="rId7"/>
          <a:stretch>
            <a:fillRect/>
          </a:stretch>
        </p:blipFill>
        <p:spPr>
          <a:xfrm>
            <a:off x="4056870" y="1994084"/>
            <a:ext cx="5034222" cy="1988127"/>
          </a:xfrm>
          <a:prstGeom prst="rect">
            <a:avLst/>
          </a:prstGeom>
        </p:spPr>
      </p:pic>
      <p:sp>
        <p:nvSpPr>
          <p:cNvPr id="20" name="Slide Number Placeholder 19">
            <a:extLst>
              <a:ext uri="{FF2B5EF4-FFF2-40B4-BE49-F238E27FC236}">
                <a16:creationId xmlns:a16="http://schemas.microsoft.com/office/drawing/2014/main" id="{E30B97DE-3E69-8112-B423-7348AC534F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245070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0231C9-F4BE-51CA-6294-609A16DFFC0D}"/>
              </a:ext>
            </a:extLst>
          </p:cNvPr>
          <p:cNvSpPr txBox="1"/>
          <p:nvPr/>
        </p:nvSpPr>
        <p:spPr>
          <a:xfrm>
            <a:off x="914400" y="179173"/>
            <a:ext cx="4145692" cy="400110"/>
          </a:xfrm>
          <a:prstGeom prst="rect">
            <a:avLst/>
          </a:prstGeom>
          <a:noFill/>
        </p:spPr>
        <p:txBody>
          <a:bodyPr wrap="square" rtlCol="0">
            <a:spAutoFit/>
          </a:bodyPr>
          <a:lstStyle/>
          <a:p>
            <a:r>
              <a:rPr lang="en-US" sz="2000" dirty="0">
                <a:solidFill>
                  <a:schemeClr val="bg1"/>
                </a:solidFill>
              </a:rPr>
              <a:t>Acoustic + AI Applications</a:t>
            </a:r>
          </a:p>
        </p:txBody>
      </p:sp>
      <p:pic>
        <p:nvPicPr>
          <p:cNvPr id="1041" name="Picture 1040">
            <a:extLst>
              <a:ext uri="{FF2B5EF4-FFF2-40B4-BE49-F238E27FC236}">
                <a16:creationId xmlns:a16="http://schemas.microsoft.com/office/drawing/2014/main" id="{56B43325-4DDE-D3B7-DA9A-08696DF95480}"/>
              </a:ext>
            </a:extLst>
          </p:cNvPr>
          <p:cNvPicPr>
            <a:picLocks noChangeAspect="1"/>
          </p:cNvPicPr>
          <p:nvPr/>
        </p:nvPicPr>
        <p:blipFill>
          <a:blip r:embed="rId3"/>
          <a:stretch>
            <a:fillRect/>
          </a:stretch>
        </p:blipFill>
        <p:spPr>
          <a:xfrm>
            <a:off x="3816004" y="1230519"/>
            <a:ext cx="1476615" cy="595753"/>
          </a:xfrm>
          <a:prstGeom prst="rect">
            <a:avLst/>
          </a:prstGeom>
        </p:spPr>
      </p:pic>
      <p:pic>
        <p:nvPicPr>
          <p:cNvPr id="1042" name="Picture 1041">
            <a:extLst>
              <a:ext uri="{FF2B5EF4-FFF2-40B4-BE49-F238E27FC236}">
                <a16:creationId xmlns:a16="http://schemas.microsoft.com/office/drawing/2014/main" id="{785C1180-A55C-4A55-775A-4D0078E6E3B4}"/>
              </a:ext>
            </a:extLst>
          </p:cNvPr>
          <p:cNvPicPr>
            <a:picLocks noChangeAspect="1"/>
          </p:cNvPicPr>
          <p:nvPr/>
        </p:nvPicPr>
        <p:blipFill>
          <a:blip r:embed="rId4"/>
          <a:stretch>
            <a:fillRect/>
          </a:stretch>
        </p:blipFill>
        <p:spPr>
          <a:xfrm>
            <a:off x="5944634" y="2612621"/>
            <a:ext cx="1133167" cy="1133167"/>
          </a:xfrm>
          <a:prstGeom prst="rect">
            <a:avLst/>
          </a:prstGeom>
        </p:spPr>
      </p:pic>
      <p:pic>
        <p:nvPicPr>
          <p:cNvPr id="1043" name="Picture 1042">
            <a:extLst>
              <a:ext uri="{FF2B5EF4-FFF2-40B4-BE49-F238E27FC236}">
                <a16:creationId xmlns:a16="http://schemas.microsoft.com/office/drawing/2014/main" id="{8FD95FE6-3DFE-1445-C9AA-2F3E91D99CA4}"/>
              </a:ext>
            </a:extLst>
          </p:cNvPr>
          <p:cNvPicPr>
            <a:picLocks noChangeAspect="1"/>
          </p:cNvPicPr>
          <p:nvPr/>
        </p:nvPicPr>
        <p:blipFill>
          <a:blip r:embed="rId5"/>
          <a:stretch>
            <a:fillRect/>
          </a:stretch>
        </p:blipFill>
        <p:spPr>
          <a:xfrm>
            <a:off x="2136138" y="2615030"/>
            <a:ext cx="1133167" cy="1133167"/>
          </a:xfrm>
          <a:prstGeom prst="rect">
            <a:avLst/>
          </a:prstGeom>
        </p:spPr>
      </p:pic>
      <p:pic>
        <p:nvPicPr>
          <p:cNvPr id="1044" name="Picture 1043">
            <a:extLst>
              <a:ext uri="{FF2B5EF4-FFF2-40B4-BE49-F238E27FC236}">
                <a16:creationId xmlns:a16="http://schemas.microsoft.com/office/drawing/2014/main" id="{09357918-349C-F84E-42E4-30BBF82DD770}"/>
              </a:ext>
            </a:extLst>
          </p:cNvPr>
          <p:cNvPicPr>
            <a:picLocks noChangeAspect="1"/>
          </p:cNvPicPr>
          <p:nvPr/>
        </p:nvPicPr>
        <p:blipFill>
          <a:blip r:embed="rId6"/>
          <a:stretch>
            <a:fillRect/>
          </a:stretch>
        </p:blipFill>
        <p:spPr>
          <a:xfrm>
            <a:off x="4028286" y="2594677"/>
            <a:ext cx="1052052" cy="1133167"/>
          </a:xfrm>
          <a:prstGeom prst="rect">
            <a:avLst/>
          </a:prstGeom>
        </p:spPr>
      </p:pic>
      <p:sp>
        <p:nvSpPr>
          <p:cNvPr id="1045" name="TextBox 1044">
            <a:extLst>
              <a:ext uri="{FF2B5EF4-FFF2-40B4-BE49-F238E27FC236}">
                <a16:creationId xmlns:a16="http://schemas.microsoft.com/office/drawing/2014/main" id="{84DB114F-7F8E-9421-36D7-AC516FF5A96E}"/>
              </a:ext>
            </a:extLst>
          </p:cNvPr>
          <p:cNvSpPr txBox="1"/>
          <p:nvPr/>
        </p:nvSpPr>
        <p:spPr>
          <a:xfrm>
            <a:off x="1996839" y="3760783"/>
            <a:ext cx="1688690" cy="369332"/>
          </a:xfrm>
          <a:prstGeom prst="rect">
            <a:avLst/>
          </a:prstGeom>
          <a:noFill/>
        </p:spPr>
        <p:txBody>
          <a:bodyPr wrap="square" rtlCol="0">
            <a:spAutoFit/>
          </a:bodyPr>
          <a:lstStyle/>
          <a:p>
            <a:r>
              <a:rPr lang="en-US" dirty="0"/>
              <a:t>Communication</a:t>
            </a:r>
          </a:p>
        </p:txBody>
      </p:sp>
      <p:sp>
        <p:nvSpPr>
          <p:cNvPr id="1046" name="TextBox 1045">
            <a:extLst>
              <a:ext uri="{FF2B5EF4-FFF2-40B4-BE49-F238E27FC236}">
                <a16:creationId xmlns:a16="http://schemas.microsoft.com/office/drawing/2014/main" id="{7F10AF5C-B5DB-27CF-D482-FA72EDC479B5}"/>
              </a:ext>
            </a:extLst>
          </p:cNvPr>
          <p:cNvSpPr txBox="1"/>
          <p:nvPr/>
        </p:nvSpPr>
        <p:spPr>
          <a:xfrm>
            <a:off x="3709967" y="3760783"/>
            <a:ext cx="1688690" cy="369332"/>
          </a:xfrm>
          <a:prstGeom prst="rect">
            <a:avLst/>
          </a:prstGeom>
          <a:noFill/>
        </p:spPr>
        <p:txBody>
          <a:bodyPr wrap="square" rtlCol="0">
            <a:spAutoFit/>
          </a:bodyPr>
          <a:lstStyle/>
          <a:p>
            <a:pPr algn="ctr"/>
            <a:r>
              <a:rPr lang="en-US" dirty="0"/>
              <a:t>Biometric</a:t>
            </a:r>
          </a:p>
        </p:txBody>
      </p:sp>
      <p:sp>
        <p:nvSpPr>
          <p:cNvPr id="1047" name="TextBox 1046">
            <a:extLst>
              <a:ext uri="{FF2B5EF4-FFF2-40B4-BE49-F238E27FC236}">
                <a16:creationId xmlns:a16="http://schemas.microsoft.com/office/drawing/2014/main" id="{3CC69558-0E62-3FC1-CBC0-AAB9F835E29A}"/>
              </a:ext>
            </a:extLst>
          </p:cNvPr>
          <p:cNvSpPr txBox="1"/>
          <p:nvPr/>
        </p:nvSpPr>
        <p:spPr>
          <a:xfrm>
            <a:off x="5600660" y="3771434"/>
            <a:ext cx="1688690" cy="369332"/>
          </a:xfrm>
          <a:prstGeom prst="rect">
            <a:avLst/>
          </a:prstGeom>
          <a:noFill/>
        </p:spPr>
        <p:txBody>
          <a:bodyPr wrap="square" rtlCol="0">
            <a:spAutoFit/>
          </a:bodyPr>
          <a:lstStyle/>
          <a:p>
            <a:pPr algn="ctr"/>
            <a:r>
              <a:rPr lang="en-US" dirty="0"/>
              <a:t>Sensing</a:t>
            </a:r>
          </a:p>
        </p:txBody>
      </p:sp>
      <p:cxnSp>
        <p:nvCxnSpPr>
          <p:cNvPr id="1048" name="Connector: Elbow 1047">
            <a:extLst>
              <a:ext uri="{FF2B5EF4-FFF2-40B4-BE49-F238E27FC236}">
                <a16:creationId xmlns:a16="http://schemas.microsoft.com/office/drawing/2014/main" id="{610FC57D-2504-CFC8-A794-3D08C204745A}"/>
              </a:ext>
            </a:extLst>
          </p:cNvPr>
          <p:cNvCxnSpPr>
            <a:cxnSpLocks/>
            <a:stCxn id="1041" idx="2"/>
            <a:endCxn id="1043" idx="0"/>
          </p:cNvCxnSpPr>
          <p:nvPr/>
        </p:nvCxnSpPr>
        <p:spPr>
          <a:xfrm rot="5400000">
            <a:off x="3234138" y="1294856"/>
            <a:ext cx="788758" cy="185159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48">
            <a:extLst>
              <a:ext uri="{FF2B5EF4-FFF2-40B4-BE49-F238E27FC236}">
                <a16:creationId xmlns:a16="http://schemas.microsoft.com/office/drawing/2014/main" id="{1AD7B41D-6408-9DA9-8F88-8329A247C297}"/>
              </a:ext>
            </a:extLst>
          </p:cNvPr>
          <p:cNvCxnSpPr>
            <a:cxnSpLocks/>
            <a:stCxn id="1041" idx="2"/>
            <a:endCxn id="1044" idx="0"/>
          </p:cNvCxnSpPr>
          <p:nvPr/>
        </p:nvCxnSpPr>
        <p:spPr>
          <a:xfrm>
            <a:off x="4554312" y="1826272"/>
            <a:ext cx="0" cy="7684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a:extLst>
              <a:ext uri="{FF2B5EF4-FFF2-40B4-BE49-F238E27FC236}">
                <a16:creationId xmlns:a16="http://schemas.microsoft.com/office/drawing/2014/main" id="{C8868A45-DBF7-3C7C-90B5-CBC0A821F298}"/>
              </a:ext>
            </a:extLst>
          </p:cNvPr>
          <p:cNvCxnSpPr>
            <a:cxnSpLocks/>
            <a:stCxn id="1041" idx="2"/>
            <a:endCxn id="1042" idx="0"/>
          </p:cNvCxnSpPr>
          <p:nvPr/>
        </p:nvCxnSpPr>
        <p:spPr>
          <a:xfrm rot="16200000" flipH="1">
            <a:off x="5139591" y="1240993"/>
            <a:ext cx="786349" cy="195690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52" name="Picture 6" descr="Acoustic Communications Group">
            <a:extLst>
              <a:ext uri="{FF2B5EF4-FFF2-40B4-BE49-F238E27FC236}">
                <a16:creationId xmlns:a16="http://schemas.microsoft.com/office/drawing/2014/main" id="{241FEBC5-E181-D7AA-04F2-3699C0D64D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6" y="888906"/>
            <a:ext cx="1828741" cy="1230046"/>
          </a:xfrm>
          <a:prstGeom prst="rect">
            <a:avLst/>
          </a:prstGeom>
          <a:noFill/>
          <a:extLst>
            <a:ext uri="{909E8E84-426E-40DD-AFC4-6F175D3DCCD1}">
              <a14:hiddenFill xmlns:a14="http://schemas.microsoft.com/office/drawing/2010/main">
                <a:solidFill>
                  <a:srgbClr val="FFFFFF"/>
                </a:solidFill>
              </a14:hiddenFill>
            </a:ext>
          </a:extLst>
        </p:spPr>
      </p:pic>
      <p:sp>
        <p:nvSpPr>
          <p:cNvPr id="1053" name="TextBox 1052">
            <a:extLst>
              <a:ext uri="{FF2B5EF4-FFF2-40B4-BE49-F238E27FC236}">
                <a16:creationId xmlns:a16="http://schemas.microsoft.com/office/drawing/2014/main" id="{5BAA61B7-CF05-DE29-96E4-2BEFF61FBC25}"/>
              </a:ext>
            </a:extLst>
          </p:cNvPr>
          <p:cNvSpPr txBox="1"/>
          <p:nvPr/>
        </p:nvSpPr>
        <p:spPr>
          <a:xfrm>
            <a:off x="-71587" y="2097403"/>
            <a:ext cx="2049658" cy="584775"/>
          </a:xfrm>
          <a:prstGeom prst="rect">
            <a:avLst/>
          </a:prstGeom>
          <a:noFill/>
        </p:spPr>
        <p:txBody>
          <a:bodyPr wrap="square" rtlCol="0">
            <a:spAutoFit/>
          </a:bodyPr>
          <a:lstStyle/>
          <a:p>
            <a:pPr algn="ctr"/>
            <a:r>
              <a:rPr lang="en-US" sz="1600" dirty="0"/>
              <a:t>Underwater acoustic</a:t>
            </a:r>
          </a:p>
          <a:p>
            <a:pPr algn="ctr"/>
            <a:r>
              <a:rPr lang="en-US" sz="1600" dirty="0"/>
              <a:t>communication</a:t>
            </a:r>
          </a:p>
        </p:txBody>
      </p:sp>
      <p:pic>
        <p:nvPicPr>
          <p:cNvPr id="1054" name="Picture 8" descr="How to Use Smart Speakers as a Marketing Channel - Hubbard Chicago">
            <a:extLst>
              <a:ext uri="{FF2B5EF4-FFF2-40B4-BE49-F238E27FC236}">
                <a16:creationId xmlns:a16="http://schemas.microsoft.com/office/drawing/2014/main" id="{3B119F61-570C-2BA2-C042-A54C1BF647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26" y="4356999"/>
            <a:ext cx="1828741" cy="1216944"/>
          </a:xfrm>
          <a:prstGeom prst="rect">
            <a:avLst/>
          </a:prstGeom>
          <a:noFill/>
          <a:extLst>
            <a:ext uri="{909E8E84-426E-40DD-AFC4-6F175D3DCCD1}">
              <a14:hiddenFill xmlns:a14="http://schemas.microsoft.com/office/drawing/2010/main">
                <a:solidFill>
                  <a:srgbClr val="FFFFFF"/>
                </a:solidFill>
              </a14:hiddenFill>
            </a:ext>
          </a:extLst>
        </p:spPr>
      </p:pic>
      <p:sp>
        <p:nvSpPr>
          <p:cNvPr id="1055" name="TextBox 1054">
            <a:extLst>
              <a:ext uri="{FF2B5EF4-FFF2-40B4-BE49-F238E27FC236}">
                <a16:creationId xmlns:a16="http://schemas.microsoft.com/office/drawing/2014/main" id="{6D549C4A-514D-6B53-90E7-F454FC7AC80F}"/>
              </a:ext>
            </a:extLst>
          </p:cNvPr>
          <p:cNvSpPr txBox="1"/>
          <p:nvPr/>
        </p:nvSpPr>
        <p:spPr>
          <a:xfrm>
            <a:off x="-161501" y="3828889"/>
            <a:ext cx="2282594" cy="338554"/>
          </a:xfrm>
          <a:prstGeom prst="rect">
            <a:avLst/>
          </a:prstGeom>
          <a:noFill/>
        </p:spPr>
        <p:txBody>
          <a:bodyPr wrap="square" rtlCol="0">
            <a:spAutoFit/>
          </a:bodyPr>
          <a:lstStyle/>
          <a:p>
            <a:pPr algn="ctr"/>
            <a:r>
              <a:rPr lang="en-US" sz="1600" dirty="0"/>
              <a:t>Voice control in-car</a:t>
            </a:r>
          </a:p>
        </p:txBody>
      </p:sp>
      <p:pic>
        <p:nvPicPr>
          <p:cNvPr id="1056" name="Picture 10" descr="How to Create an In-Car Voice Control Prototype">
            <a:extLst>
              <a:ext uri="{FF2B5EF4-FFF2-40B4-BE49-F238E27FC236}">
                <a16:creationId xmlns:a16="http://schemas.microsoft.com/office/drawing/2014/main" id="{DD490C3D-E9D6-BD9C-7CC0-0B63E9E9F6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26" y="2734704"/>
            <a:ext cx="1828742" cy="1062561"/>
          </a:xfrm>
          <a:prstGeom prst="rect">
            <a:avLst/>
          </a:prstGeom>
          <a:noFill/>
          <a:extLst>
            <a:ext uri="{909E8E84-426E-40DD-AFC4-6F175D3DCCD1}">
              <a14:hiddenFill xmlns:a14="http://schemas.microsoft.com/office/drawing/2010/main">
                <a:solidFill>
                  <a:srgbClr val="FFFFFF"/>
                </a:solidFill>
              </a14:hiddenFill>
            </a:ext>
          </a:extLst>
        </p:spPr>
      </p:pic>
      <p:sp>
        <p:nvSpPr>
          <p:cNvPr id="1057" name="TextBox 1056">
            <a:extLst>
              <a:ext uri="{FF2B5EF4-FFF2-40B4-BE49-F238E27FC236}">
                <a16:creationId xmlns:a16="http://schemas.microsoft.com/office/drawing/2014/main" id="{9F31EEE9-FE6A-16EE-FE33-0BD4E4FD8B1E}"/>
              </a:ext>
            </a:extLst>
          </p:cNvPr>
          <p:cNvSpPr txBox="1"/>
          <p:nvPr/>
        </p:nvSpPr>
        <p:spPr>
          <a:xfrm>
            <a:off x="-182045" y="5640637"/>
            <a:ext cx="2323682" cy="338554"/>
          </a:xfrm>
          <a:prstGeom prst="rect">
            <a:avLst/>
          </a:prstGeom>
          <a:noFill/>
        </p:spPr>
        <p:txBody>
          <a:bodyPr wrap="square" rtlCol="0">
            <a:spAutoFit/>
          </a:bodyPr>
          <a:lstStyle/>
          <a:p>
            <a:pPr algn="ctr"/>
            <a:r>
              <a:rPr lang="en-US" sz="1600" dirty="0"/>
              <a:t>voice control in home</a:t>
            </a:r>
          </a:p>
        </p:txBody>
      </p:sp>
      <p:pic>
        <p:nvPicPr>
          <p:cNvPr id="1060" name="Picture 14" descr="AI Speaker ID - Meeami Technologies">
            <a:extLst>
              <a:ext uri="{FF2B5EF4-FFF2-40B4-BE49-F238E27FC236}">
                <a16:creationId xmlns:a16="http://schemas.microsoft.com/office/drawing/2014/main" id="{4E270E32-C72E-6BF8-85A5-52101AFF79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49425" y="4356999"/>
            <a:ext cx="1828742" cy="1216944"/>
          </a:xfrm>
          <a:prstGeom prst="rect">
            <a:avLst/>
          </a:prstGeom>
          <a:noFill/>
          <a:extLst>
            <a:ext uri="{909E8E84-426E-40DD-AFC4-6F175D3DCCD1}">
              <a14:hiddenFill xmlns:a14="http://schemas.microsoft.com/office/drawing/2010/main">
                <a:solidFill>
                  <a:srgbClr val="FFFFFF"/>
                </a:solidFill>
              </a14:hiddenFill>
            </a:ext>
          </a:extLst>
        </p:spPr>
      </p:pic>
      <p:sp>
        <p:nvSpPr>
          <p:cNvPr id="1061" name="TextBox 1060">
            <a:extLst>
              <a:ext uri="{FF2B5EF4-FFF2-40B4-BE49-F238E27FC236}">
                <a16:creationId xmlns:a16="http://schemas.microsoft.com/office/drawing/2014/main" id="{6D1C7639-F3C0-8B82-25CA-EC909175940B}"/>
              </a:ext>
            </a:extLst>
          </p:cNvPr>
          <p:cNvSpPr txBox="1"/>
          <p:nvPr/>
        </p:nvSpPr>
        <p:spPr>
          <a:xfrm>
            <a:off x="2516519" y="5635276"/>
            <a:ext cx="1761648" cy="338554"/>
          </a:xfrm>
          <a:prstGeom prst="rect">
            <a:avLst/>
          </a:prstGeom>
          <a:noFill/>
        </p:spPr>
        <p:txBody>
          <a:bodyPr wrap="square" rtlCol="0">
            <a:spAutoFit/>
          </a:bodyPr>
          <a:lstStyle/>
          <a:p>
            <a:pPr algn="ctr"/>
            <a:r>
              <a:rPr lang="en-US" sz="1600" dirty="0"/>
              <a:t>Voice ID</a:t>
            </a:r>
          </a:p>
        </p:txBody>
      </p:sp>
      <p:pic>
        <p:nvPicPr>
          <p:cNvPr id="1062" name="Picture 1061">
            <a:extLst>
              <a:ext uri="{FF2B5EF4-FFF2-40B4-BE49-F238E27FC236}">
                <a16:creationId xmlns:a16="http://schemas.microsoft.com/office/drawing/2014/main" id="{CCE89985-4F43-E89E-9656-E87016B4E896}"/>
              </a:ext>
            </a:extLst>
          </p:cNvPr>
          <p:cNvPicPr>
            <a:picLocks noChangeAspect="1"/>
          </p:cNvPicPr>
          <p:nvPr/>
        </p:nvPicPr>
        <p:blipFill>
          <a:blip r:embed="rId11"/>
          <a:stretch>
            <a:fillRect/>
          </a:stretch>
        </p:blipFill>
        <p:spPr>
          <a:xfrm>
            <a:off x="4921797" y="4345645"/>
            <a:ext cx="4086279" cy="1239651"/>
          </a:xfrm>
          <a:prstGeom prst="rect">
            <a:avLst/>
          </a:prstGeom>
        </p:spPr>
      </p:pic>
      <p:sp>
        <p:nvSpPr>
          <p:cNvPr id="1063" name="TextBox 1062">
            <a:extLst>
              <a:ext uri="{FF2B5EF4-FFF2-40B4-BE49-F238E27FC236}">
                <a16:creationId xmlns:a16="http://schemas.microsoft.com/office/drawing/2014/main" id="{7CD0EB2A-5E88-29AB-E73E-36AFE0656F5F}"/>
              </a:ext>
            </a:extLst>
          </p:cNvPr>
          <p:cNvSpPr txBox="1"/>
          <p:nvPr/>
        </p:nvSpPr>
        <p:spPr>
          <a:xfrm>
            <a:off x="4832338" y="5671801"/>
            <a:ext cx="4086278" cy="338554"/>
          </a:xfrm>
          <a:prstGeom prst="rect">
            <a:avLst/>
          </a:prstGeom>
          <a:noFill/>
        </p:spPr>
        <p:txBody>
          <a:bodyPr wrap="square" rtlCol="0">
            <a:spAutoFit/>
          </a:bodyPr>
          <a:lstStyle/>
          <a:p>
            <a:pPr algn="ctr"/>
            <a:r>
              <a:rPr lang="en-US" sz="1600" dirty="0"/>
              <a:t>Voice authentication for customer service</a:t>
            </a:r>
          </a:p>
        </p:txBody>
      </p:sp>
      <p:pic>
        <p:nvPicPr>
          <p:cNvPr id="1064" name="Picture 16" descr="The common hand gesture scenarios based on active acoustic sensing. (a)...  | Download Scientific Diagram">
            <a:extLst>
              <a:ext uri="{FF2B5EF4-FFF2-40B4-BE49-F238E27FC236}">
                <a16:creationId xmlns:a16="http://schemas.microsoft.com/office/drawing/2014/main" id="{EDB8A05E-5AAB-F939-E3F5-66A6AC7E08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63350" y="976226"/>
            <a:ext cx="1751490" cy="1121177"/>
          </a:xfrm>
          <a:prstGeom prst="rect">
            <a:avLst/>
          </a:prstGeom>
        </p:spPr>
        <p:style>
          <a:lnRef idx="2">
            <a:schemeClr val="dk1"/>
          </a:lnRef>
          <a:fillRef idx="1">
            <a:schemeClr val="lt1"/>
          </a:fillRef>
          <a:effectRef idx="0">
            <a:schemeClr val="dk1"/>
          </a:effectRef>
          <a:fontRef idx="minor">
            <a:schemeClr val="dk1"/>
          </a:fontRef>
        </p:style>
      </p:pic>
      <p:sp>
        <p:nvSpPr>
          <p:cNvPr id="1065" name="TextBox 1064">
            <a:extLst>
              <a:ext uri="{FF2B5EF4-FFF2-40B4-BE49-F238E27FC236}">
                <a16:creationId xmlns:a16="http://schemas.microsoft.com/office/drawing/2014/main" id="{89E2204B-B226-7F12-4F69-F1B699D3D326}"/>
              </a:ext>
            </a:extLst>
          </p:cNvPr>
          <p:cNvSpPr txBox="1"/>
          <p:nvPr/>
        </p:nvSpPr>
        <p:spPr>
          <a:xfrm>
            <a:off x="7263350" y="2118952"/>
            <a:ext cx="1744726" cy="338554"/>
          </a:xfrm>
          <a:prstGeom prst="rect">
            <a:avLst/>
          </a:prstGeom>
          <a:noFill/>
        </p:spPr>
        <p:txBody>
          <a:bodyPr wrap="square" rtlCol="0">
            <a:spAutoFit/>
          </a:bodyPr>
          <a:lstStyle/>
          <a:p>
            <a:pPr algn="ctr"/>
            <a:r>
              <a:rPr lang="en-US" sz="1600" dirty="0"/>
              <a:t>Gesture sensing</a:t>
            </a:r>
          </a:p>
        </p:txBody>
      </p:sp>
      <p:pic>
        <p:nvPicPr>
          <p:cNvPr id="1066" name="Picture 20" descr="Acoustic Sensing as a Novel Wearable Approach for Cardiac Monitoring at the  Wrist | Scientific Reports">
            <a:extLst>
              <a:ext uri="{FF2B5EF4-FFF2-40B4-BE49-F238E27FC236}">
                <a16:creationId xmlns:a16="http://schemas.microsoft.com/office/drawing/2014/main" id="{D06FD08F-BFF1-D53C-7AAC-EA12130ADA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63350" y="2820605"/>
            <a:ext cx="1744726" cy="1124844"/>
          </a:xfrm>
          <a:prstGeom prst="rect">
            <a:avLst/>
          </a:prstGeom>
          <a:noFill/>
          <a:extLst>
            <a:ext uri="{909E8E84-426E-40DD-AFC4-6F175D3DCCD1}">
              <a14:hiddenFill xmlns:a14="http://schemas.microsoft.com/office/drawing/2010/main">
                <a:solidFill>
                  <a:srgbClr val="FFFFFF"/>
                </a:solidFill>
              </a14:hiddenFill>
            </a:ext>
          </a:extLst>
        </p:spPr>
      </p:pic>
      <p:sp>
        <p:nvSpPr>
          <p:cNvPr id="1067" name="TextBox 1066">
            <a:extLst>
              <a:ext uri="{FF2B5EF4-FFF2-40B4-BE49-F238E27FC236}">
                <a16:creationId xmlns:a16="http://schemas.microsoft.com/office/drawing/2014/main" id="{6F7708A3-3964-D1DE-06A0-B234E820AE63}"/>
              </a:ext>
            </a:extLst>
          </p:cNvPr>
          <p:cNvSpPr txBox="1"/>
          <p:nvPr/>
        </p:nvSpPr>
        <p:spPr>
          <a:xfrm>
            <a:off x="7077801" y="3953772"/>
            <a:ext cx="2223489" cy="338554"/>
          </a:xfrm>
          <a:prstGeom prst="rect">
            <a:avLst/>
          </a:prstGeom>
          <a:noFill/>
        </p:spPr>
        <p:txBody>
          <a:bodyPr wrap="square" rtlCol="0">
            <a:spAutoFit/>
          </a:bodyPr>
          <a:lstStyle/>
          <a:p>
            <a:pPr algn="ctr"/>
            <a:r>
              <a:rPr lang="en-US" sz="1600" dirty="0"/>
              <a:t>Acoustic monitoring</a:t>
            </a:r>
          </a:p>
        </p:txBody>
      </p:sp>
      <p:pic>
        <p:nvPicPr>
          <p:cNvPr id="1068" name="Picture 1067">
            <a:extLst>
              <a:ext uri="{FF2B5EF4-FFF2-40B4-BE49-F238E27FC236}">
                <a16:creationId xmlns:a16="http://schemas.microsoft.com/office/drawing/2014/main" id="{D724124C-B085-3979-A186-B1AF9627A343}"/>
              </a:ext>
            </a:extLst>
          </p:cNvPr>
          <p:cNvPicPr>
            <a:picLocks noChangeAspect="1"/>
          </p:cNvPicPr>
          <p:nvPr/>
        </p:nvPicPr>
        <p:blipFill>
          <a:blip r:embed="rId14"/>
          <a:stretch>
            <a:fillRect/>
          </a:stretch>
        </p:blipFill>
        <p:spPr>
          <a:xfrm>
            <a:off x="5600660" y="1119229"/>
            <a:ext cx="816317" cy="816317"/>
          </a:xfrm>
          <a:prstGeom prst="rect">
            <a:avLst/>
          </a:prstGeom>
        </p:spPr>
      </p:pic>
      <p:sp>
        <p:nvSpPr>
          <p:cNvPr id="1081" name="TextBox 1080">
            <a:extLst>
              <a:ext uri="{FF2B5EF4-FFF2-40B4-BE49-F238E27FC236}">
                <a16:creationId xmlns:a16="http://schemas.microsoft.com/office/drawing/2014/main" id="{161EA4B5-4DD8-9084-ACA2-004E4E1006CC}"/>
              </a:ext>
            </a:extLst>
          </p:cNvPr>
          <p:cNvSpPr txBox="1"/>
          <p:nvPr/>
        </p:nvSpPr>
        <p:spPr>
          <a:xfrm>
            <a:off x="5639678" y="820302"/>
            <a:ext cx="738279" cy="307777"/>
          </a:xfrm>
          <a:prstGeom prst="rect">
            <a:avLst/>
          </a:prstGeom>
          <a:noFill/>
        </p:spPr>
        <p:txBody>
          <a:bodyPr wrap="square" rtlCol="0">
            <a:spAutoFit/>
          </a:bodyPr>
          <a:lstStyle/>
          <a:p>
            <a:pPr algn="ctr"/>
            <a:r>
              <a:rPr lang="en-US" dirty="0"/>
              <a:t>AI</a:t>
            </a:r>
          </a:p>
        </p:txBody>
      </p:sp>
      <p:sp>
        <p:nvSpPr>
          <p:cNvPr id="1082" name="TextBox 1081">
            <a:extLst>
              <a:ext uri="{FF2B5EF4-FFF2-40B4-BE49-F238E27FC236}">
                <a16:creationId xmlns:a16="http://schemas.microsoft.com/office/drawing/2014/main" id="{AA3C510F-FCA0-A976-6543-FBF4A3C13102}"/>
              </a:ext>
            </a:extLst>
          </p:cNvPr>
          <p:cNvSpPr txBox="1"/>
          <p:nvPr/>
        </p:nvSpPr>
        <p:spPr>
          <a:xfrm>
            <a:off x="4045223" y="827912"/>
            <a:ext cx="876574" cy="307777"/>
          </a:xfrm>
          <a:prstGeom prst="rect">
            <a:avLst/>
          </a:prstGeom>
          <a:noFill/>
        </p:spPr>
        <p:txBody>
          <a:bodyPr wrap="square" rtlCol="0">
            <a:spAutoFit/>
          </a:bodyPr>
          <a:lstStyle/>
          <a:p>
            <a:pPr algn="ctr"/>
            <a:r>
              <a:rPr lang="en-US" dirty="0"/>
              <a:t>Acoustic</a:t>
            </a:r>
          </a:p>
        </p:txBody>
      </p:sp>
      <p:sp>
        <p:nvSpPr>
          <p:cNvPr id="2" name="Slide Number Placeholder 1">
            <a:extLst>
              <a:ext uri="{FF2B5EF4-FFF2-40B4-BE49-F238E27FC236}">
                <a16:creationId xmlns:a16="http://schemas.microsoft.com/office/drawing/2014/main" id="{D052452E-5077-1EF0-6F42-5BBBEF898B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00275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6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p:bldP spid="1046" grpId="0"/>
      <p:bldP spid="1047" grpId="0"/>
      <p:bldP spid="1053" grpId="0"/>
      <p:bldP spid="1055" grpId="0"/>
      <p:bldP spid="1057" grpId="0"/>
      <p:bldP spid="1061" grpId="0"/>
      <p:bldP spid="1063" grpId="0"/>
      <p:bldP spid="1065" grpId="0"/>
      <p:bldP spid="1067" grpId="0"/>
      <p:bldP spid="1081" grpId="0"/>
      <p:bldP spid="10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B9A99-1E79-6A90-BA98-6C4901A84E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86F771-09FE-4587-E16F-B99BF7B0F5B2}"/>
              </a:ext>
            </a:extLst>
          </p:cNvPr>
          <p:cNvSpPr txBox="1"/>
          <p:nvPr/>
        </p:nvSpPr>
        <p:spPr>
          <a:xfrm>
            <a:off x="914400" y="179173"/>
            <a:ext cx="4145692" cy="400110"/>
          </a:xfrm>
          <a:prstGeom prst="rect">
            <a:avLst/>
          </a:prstGeom>
          <a:noFill/>
        </p:spPr>
        <p:txBody>
          <a:bodyPr wrap="square" rtlCol="0">
            <a:spAutoFit/>
          </a:bodyPr>
          <a:lstStyle/>
          <a:p>
            <a:r>
              <a:rPr lang="en-US" sz="2000" dirty="0">
                <a:solidFill>
                  <a:schemeClr val="bg1"/>
                </a:solidFill>
              </a:rPr>
              <a:t>Acoustic AI systems are vulnerable</a:t>
            </a:r>
          </a:p>
        </p:txBody>
      </p:sp>
      <p:pic>
        <p:nvPicPr>
          <p:cNvPr id="13" name="bl1">
            <a:hlinkClick r:id="" action="ppaction://media"/>
            <a:extLst>
              <a:ext uri="{FF2B5EF4-FFF2-40B4-BE49-F238E27FC236}">
                <a16:creationId xmlns:a16="http://schemas.microsoft.com/office/drawing/2014/main" id="{A152DC10-E7E5-E32B-C0E3-6A109D3E1082}"/>
              </a:ext>
            </a:extLst>
          </p:cNvPr>
          <p:cNvPicPr>
            <a:picLocks noChangeAspect="1"/>
          </p:cNvPicPr>
          <p:nvPr>
            <a:audioFile r:link="rId1"/>
            <p:extLst>
              <p:ext uri="{DAA4B4D4-6D71-4841-9C94-3DE7FCFB9230}">
                <p14:media xmlns:p14="http://schemas.microsoft.com/office/powerpoint/2010/main" r:embed="rId2">
                  <p14:trim st="2243"/>
                </p14:media>
              </p:ext>
            </p:extLst>
          </p:nvPr>
        </p:nvPicPr>
        <p:blipFill>
          <a:blip r:embed="rId5"/>
          <a:stretch>
            <a:fillRect/>
          </a:stretch>
        </p:blipFill>
        <p:spPr>
          <a:xfrm>
            <a:off x="3262200" y="1534160"/>
            <a:ext cx="487362" cy="487362"/>
          </a:xfrm>
          <a:prstGeom prst="rect">
            <a:avLst/>
          </a:prstGeom>
        </p:spPr>
      </p:pic>
      <p:pic>
        <p:nvPicPr>
          <p:cNvPr id="14" name="Picture 13">
            <a:extLst>
              <a:ext uri="{FF2B5EF4-FFF2-40B4-BE49-F238E27FC236}">
                <a16:creationId xmlns:a16="http://schemas.microsoft.com/office/drawing/2014/main" id="{A6379335-4CDC-392E-513F-B6DAC91AAE53}"/>
              </a:ext>
            </a:extLst>
          </p:cNvPr>
          <p:cNvPicPr>
            <a:picLocks noChangeAspect="1"/>
          </p:cNvPicPr>
          <p:nvPr/>
        </p:nvPicPr>
        <p:blipFill>
          <a:blip r:embed="rId6"/>
          <a:stretch>
            <a:fillRect/>
          </a:stretch>
        </p:blipFill>
        <p:spPr>
          <a:xfrm>
            <a:off x="1369986" y="1372456"/>
            <a:ext cx="649066" cy="649066"/>
          </a:xfrm>
          <a:prstGeom prst="rect">
            <a:avLst/>
          </a:prstGeom>
        </p:spPr>
      </p:pic>
      <p:sp>
        <p:nvSpPr>
          <p:cNvPr id="15" name="TextBox 14">
            <a:extLst>
              <a:ext uri="{FF2B5EF4-FFF2-40B4-BE49-F238E27FC236}">
                <a16:creationId xmlns:a16="http://schemas.microsoft.com/office/drawing/2014/main" id="{D25A7673-7B66-B378-10DA-135BE8668370}"/>
              </a:ext>
            </a:extLst>
          </p:cNvPr>
          <p:cNvSpPr txBox="1"/>
          <p:nvPr/>
        </p:nvSpPr>
        <p:spPr>
          <a:xfrm>
            <a:off x="6549085" y="2129732"/>
            <a:ext cx="1687538" cy="307777"/>
          </a:xfrm>
          <a:prstGeom prst="rect">
            <a:avLst/>
          </a:prstGeom>
          <a:noFill/>
        </p:spPr>
        <p:txBody>
          <a:bodyPr wrap="square">
            <a:spAutoFit/>
          </a:bodyPr>
          <a:lstStyle/>
          <a:p>
            <a:pPr algn="ctr"/>
            <a:r>
              <a:rPr lang="en-US" dirty="0"/>
              <a:t>“</a:t>
            </a:r>
            <a:r>
              <a:rPr lang="en-US" b="1" dirty="0">
                <a:solidFill>
                  <a:srgbClr val="FF0000"/>
                </a:solidFill>
              </a:rPr>
              <a:t>open the door</a:t>
            </a:r>
            <a:r>
              <a:rPr lang="en-US" dirty="0"/>
              <a:t>”</a:t>
            </a:r>
          </a:p>
        </p:txBody>
      </p:sp>
      <p:pic>
        <p:nvPicPr>
          <p:cNvPr id="16" name="Picture 15">
            <a:extLst>
              <a:ext uri="{FF2B5EF4-FFF2-40B4-BE49-F238E27FC236}">
                <a16:creationId xmlns:a16="http://schemas.microsoft.com/office/drawing/2014/main" id="{DEB97AAC-B05D-8036-D5BF-163A5322E2CF}"/>
              </a:ext>
            </a:extLst>
          </p:cNvPr>
          <p:cNvPicPr>
            <a:picLocks noChangeAspect="1"/>
          </p:cNvPicPr>
          <p:nvPr/>
        </p:nvPicPr>
        <p:blipFill>
          <a:blip r:embed="rId7"/>
          <a:stretch>
            <a:fillRect/>
          </a:stretch>
        </p:blipFill>
        <p:spPr>
          <a:xfrm>
            <a:off x="4992710" y="1534160"/>
            <a:ext cx="487362" cy="487362"/>
          </a:xfrm>
          <a:prstGeom prst="rect">
            <a:avLst/>
          </a:prstGeom>
        </p:spPr>
      </p:pic>
      <p:sp>
        <p:nvSpPr>
          <p:cNvPr id="18" name="TextBox 17">
            <a:extLst>
              <a:ext uri="{FF2B5EF4-FFF2-40B4-BE49-F238E27FC236}">
                <a16:creationId xmlns:a16="http://schemas.microsoft.com/office/drawing/2014/main" id="{71776889-597C-E34F-C7B1-5F6DA314EEB9}"/>
              </a:ext>
            </a:extLst>
          </p:cNvPr>
          <p:cNvSpPr txBox="1"/>
          <p:nvPr/>
        </p:nvSpPr>
        <p:spPr>
          <a:xfrm>
            <a:off x="4180115" y="2088324"/>
            <a:ext cx="2480768" cy="307777"/>
          </a:xfrm>
          <a:prstGeom prst="rect">
            <a:avLst/>
          </a:prstGeom>
          <a:noFill/>
        </p:spPr>
        <p:txBody>
          <a:bodyPr wrap="square" rtlCol="0">
            <a:spAutoFit/>
          </a:bodyPr>
          <a:lstStyle/>
          <a:p>
            <a:pPr algn="ctr"/>
            <a:r>
              <a:rPr lang="en-US" dirty="0"/>
              <a:t>Speech Recognition</a:t>
            </a:r>
          </a:p>
        </p:txBody>
      </p:sp>
      <p:sp>
        <p:nvSpPr>
          <p:cNvPr id="19" name="TextBox 18">
            <a:extLst>
              <a:ext uri="{FF2B5EF4-FFF2-40B4-BE49-F238E27FC236}">
                <a16:creationId xmlns:a16="http://schemas.microsoft.com/office/drawing/2014/main" id="{74FE8FF5-73EC-1C6D-E04B-080326E8E878}"/>
              </a:ext>
            </a:extLst>
          </p:cNvPr>
          <p:cNvSpPr txBox="1"/>
          <p:nvPr/>
        </p:nvSpPr>
        <p:spPr>
          <a:xfrm>
            <a:off x="2604374" y="2084183"/>
            <a:ext cx="1899663" cy="307777"/>
          </a:xfrm>
          <a:prstGeom prst="rect">
            <a:avLst/>
          </a:prstGeom>
          <a:noFill/>
        </p:spPr>
        <p:txBody>
          <a:bodyPr wrap="square">
            <a:spAutoFit/>
          </a:bodyPr>
          <a:lstStyle/>
          <a:p>
            <a:pPr algn="ctr"/>
            <a:r>
              <a:rPr lang="en-US" dirty="0"/>
              <a:t>Adversarial Example</a:t>
            </a:r>
          </a:p>
        </p:txBody>
      </p:sp>
      <p:sp>
        <p:nvSpPr>
          <p:cNvPr id="21" name="TextBox 20">
            <a:extLst>
              <a:ext uri="{FF2B5EF4-FFF2-40B4-BE49-F238E27FC236}">
                <a16:creationId xmlns:a16="http://schemas.microsoft.com/office/drawing/2014/main" id="{8E64A66B-AA32-ED17-CF35-5C225784573B}"/>
              </a:ext>
            </a:extLst>
          </p:cNvPr>
          <p:cNvSpPr txBox="1"/>
          <p:nvPr/>
        </p:nvSpPr>
        <p:spPr>
          <a:xfrm>
            <a:off x="1057336" y="2084183"/>
            <a:ext cx="1274365" cy="307777"/>
          </a:xfrm>
          <a:prstGeom prst="rect">
            <a:avLst/>
          </a:prstGeom>
          <a:noFill/>
        </p:spPr>
        <p:txBody>
          <a:bodyPr wrap="square">
            <a:spAutoFit/>
          </a:bodyPr>
          <a:lstStyle/>
          <a:p>
            <a:pPr algn="ctr"/>
            <a:r>
              <a:rPr lang="en-US" dirty="0"/>
              <a:t>Adversary</a:t>
            </a:r>
          </a:p>
        </p:txBody>
      </p:sp>
      <p:pic>
        <p:nvPicPr>
          <p:cNvPr id="23" name="Picture 22">
            <a:extLst>
              <a:ext uri="{FF2B5EF4-FFF2-40B4-BE49-F238E27FC236}">
                <a16:creationId xmlns:a16="http://schemas.microsoft.com/office/drawing/2014/main" id="{D0D77653-40CC-7D59-1F31-EDDB9CC0BEB0}"/>
              </a:ext>
            </a:extLst>
          </p:cNvPr>
          <p:cNvPicPr>
            <a:picLocks noChangeAspect="1"/>
          </p:cNvPicPr>
          <p:nvPr/>
        </p:nvPicPr>
        <p:blipFill>
          <a:blip r:embed="rId6"/>
          <a:stretch>
            <a:fillRect/>
          </a:stretch>
        </p:blipFill>
        <p:spPr>
          <a:xfrm>
            <a:off x="1369986" y="2720989"/>
            <a:ext cx="649066" cy="649066"/>
          </a:xfrm>
          <a:prstGeom prst="rect">
            <a:avLst/>
          </a:prstGeom>
        </p:spPr>
      </p:pic>
      <p:pic>
        <p:nvPicPr>
          <p:cNvPr id="25" name="Picture 24">
            <a:extLst>
              <a:ext uri="{FF2B5EF4-FFF2-40B4-BE49-F238E27FC236}">
                <a16:creationId xmlns:a16="http://schemas.microsoft.com/office/drawing/2014/main" id="{C7FD77F0-1F4C-8394-1D83-C1F9F59C5FAB}"/>
              </a:ext>
            </a:extLst>
          </p:cNvPr>
          <p:cNvPicPr>
            <a:picLocks noChangeAspect="1"/>
          </p:cNvPicPr>
          <p:nvPr/>
        </p:nvPicPr>
        <p:blipFill>
          <a:blip r:embed="rId7"/>
          <a:stretch>
            <a:fillRect/>
          </a:stretch>
        </p:blipFill>
        <p:spPr>
          <a:xfrm>
            <a:off x="4992710" y="2882693"/>
            <a:ext cx="487362" cy="487362"/>
          </a:xfrm>
          <a:prstGeom prst="rect">
            <a:avLst/>
          </a:prstGeom>
        </p:spPr>
      </p:pic>
      <p:sp>
        <p:nvSpPr>
          <p:cNvPr id="26" name="TextBox 25">
            <a:extLst>
              <a:ext uri="{FF2B5EF4-FFF2-40B4-BE49-F238E27FC236}">
                <a16:creationId xmlns:a16="http://schemas.microsoft.com/office/drawing/2014/main" id="{D3A947A7-DDA6-AF27-DBC6-40C551E4866B}"/>
              </a:ext>
            </a:extLst>
          </p:cNvPr>
          <p:cNvSpPr txBox="1"/>
          <p:nvPr/>
        </p:nvSpPr>
        <p:spPr>
          <a:xfrm>
            <a:off x="4460788" y="3533569"/>
            <a:ext cx="1748482" cy="307777"/>
          </a:xfrm>
          <a:prstGeom prst="rect">
            <a:avLst/>
          </a:prstGeom>
          <a:noFill/>
        </p:spPr>
        <p:txBody>
          <a:bodyPr wrap="square" rtlCol="0">
            <a:spAutoFit/>
          </a:bodyPr>
          <a:lstStyle/>
          <a:p>
            <a:pPr algn="ctr"/>
            <a:r>
              <a:rPr lang="en-US" dirty="0"/>
              <a:t>Signal Detection [1]</a:t>
            </a:r>
          </a:p>
        </p:txBody>
      </p:sp>
      <p:sp>
        <p:nvSpPr>
          <p:cNvPr id="28" name="TextBox 27">
            <a:extLst>
              <a:ext uri="{FF2B5EF4-FFF2-40B4-BE49-F238E27FC236}">
                <a16:creationId xmlns:a16="http://schemas.microsoft.com/office/drawing/2014/main" id="{043E50C9-F63F-F867-28AD-1519FAB59531}"/>
              </a:ext>
            </a:extLst>
          </p:cNvPr>
          <p:cNvSpPr txBox="1"/>
          <p:nvPr/>
        </p:nvSpPr>
        <p:spPr>
          <a:xfrm>
            <a:off x="1057336" y="3432716"/>
            <a:ext cx="1274365" cy="307777"/>
          </a:xfrm>
          <a:prstGeom prst="rect">
            <a:avLst/>
          </a:prstGeom>
          <a:noFill/>
        </p:spPr>
        <p:txBody>
          <a:bodyPr wrap="square">
            <a:spAutoFit/>
          </a:bodyPr>
          <a:lstStyle/>
          <a:p>
            <a:pPr algn="ctr"/>
            <a:r>
              <a:rPr lang="en-US" dirty="0"/>
              <a:t>Adversary</a:t>
            </a:r>
          </a:p>
        </p:txBody>
      </p:sp>
      <p:pic>
        <p:nvPicPr>
          <p:cNvPr id="30" name="Picture 29">
            <a:extLst>
              <a:ext uri="{FF2B5EF4-FFF2-40B4-BE49-F238E27FC236}">
                <a16:creationId xmlns:a16="http://schemas.microsoft.com/office/drawing/2014/main" id="{9C5DFE5E-AFB0-A0A4-50DC-C81BD805F96F}"/>
              </a:ext>
            </a:extLst>
          </p:cNvPr>
          <p:cNvPicPr>
            <a:picLocks noChangeAspect="1"/>
          </p:cNvPicPr>
          <p:nvPr/>
        </p:nvPicPr>
        <p:blipFill>
          <a:blip r:embed="rId8"/>
          <a:stretch>
            <a:fillRect/>
          </a:stretch>
        </p:blipFill>
        <p:spPr>
          <a:xfrm>
            <a:off x="2777433" y="2836788"/>
            <a:ext cx="1447813" cy="704437"/>
          </a:xfrm>
          <a:prstGeom prst="rect">
            <a:avLst/>
          </a:prstGeom>
        </p:spPr>
      </p:pic>
      <p:sp>
        <p:nvSpPr>
          <p:cNvPr id="31" name="TextBox 30">
            <a:extLst>
              <a:ext uri="{FF2B5EF4-FFF2-40B4-BE49-F238E27FC236}">
                <a16:creationId xmlns:a16="http://schemas.microsoft.com/office/drawing/2014/main" id="{B05B46BF-B1EC-CD21-D918-2FE422A8791C}"/>
              </a:ext>
            </a:extLst>
          </p:cNvPr>
          <p:cNvSpPr txBox="1"/>
          <p:nvPr/>
        </p:nvSpPr>
        <p:spPr>
          <a:xfrm>
            <a:off x="405712" y="5771770"/>
            <a:ext cx="8645612" cy="215444"/>
          </a:xfrm>
          <a:prstGeom prst="rect">
            <a:avLst/>
          </a:prstGeom>
          <a:noFill/>
        </p:spPr>
        <p:txBody>
          <a:bodyPr wrap="square" rtlCol="0">
            <a:spAutoFit/>
          </a:bodyPr>
          <a:lstStyle/>
          <a:p>
            <a:r>
              <a:rPr lang="en-US" sz="800" dirty="0"/>
              <a:t>[1] </a:t>
            </a:r>
            <a:r>
              <a:rPr lang="en-US" sz="800" dirty="0" err="1"/>
              <a:t>SenSys</a:t>
            </a:r>
            <a:r>
              <a:rPr lang="en-US" sz="800" dirty="0"/>
              <a:t> 2021 </a:t>
            </a:r>
            <a:r>
              <a:rPr lang="en-US" sz="800" dirty="0" err="1"/>
              <a:t>NELoRa</a:t>
            </a:r>
            <a:r>
              <a:rPr lang="en-US" sz="800" dirty="0"/>
              <a:t>: Towards ultra-low SNR LoRa communication with neural-enhanced demodulation. </a:t>
            </a:r>
          </a:p>
        </p:txBody>
      </p:sp>
      <p:sp>
        <p:nvSpPr>
          <p:cNvPr id="32" name="TextBox 31">
            <a:extLst>
              <a:ext uri="{FF2B5EF4-FFF2-40B4-BE49-F238E27FC236}">
                <a16:creationId xmlns:a16="http://schemas.microsoft.com/office/drawing/2014/main" id="{F04642F1-8D49-F075-D35D-1C273EA3EE24}"/>
              </a:ext>
            </a:extLst>
          </p:cNvPr>
          <p:cNvSpPr txBox="1"/>
          <p:nvPr/>
        </p:nvSpPr>
        <p:spPr>
          <a:xfrm>
            <a:off x="6573799" y="1491192"/>
            <a:ext cx="1638111" cy="307778"/>
          </a:xfrm>
          <a:prstGeom prst="rect">
            <a:avLst/>
          </a:prstGeom>
          <a:noFill/>
        </p:spPr>
        <p:txBody>
          <a:bodyPr wrap="square">
            <a:spAutoFit/>
          </a:bodyPr>
          <a:lstStyle/>
          <a:p>
            <a:pPr algn="ctr"/>
            <a:r>
              <a:rPr lang="en-US" dirty="0"/>
              <a:t>“Music”</a:t>
            </a:r>
          </a:p>
        </p:txBody>
      </p:sp>
      <p:cxnSp>
        <p:nvCxnSpPr>
          <p:cNvPr id="34" name="Straight Arrow Connector 33">
            <a:extLst>
              <a:ext uri="{FF2B5EF4-FFF2-40B4-BE49-F238E27FC236}">
                <a16:creationId xmlns:a16="http://schemas.microsoft.com/office/drawing/2014/main" id="{A8F76001-9465-F94F-F0A7-2EA49664A889}"/>
              </a:ext>
            </a:extLst>
          </p:cNvPr>
          <p:cNvCxnSpPr>
            <a:stCxn id="32" idx="2"/>
            <a:endCxn id="15" idx="0"/>
          </p:cNvCxnSpPr>
          <p:nvPr/>
        </p:nvCxnSpPr>
        <p:spPr>
          <a:xfrm flipH="1">
            <a:off x="7392854" y="1798970"/>
            <a:ext cx="1" cy="33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B32173F-DF68-5707-0FA9-E9BEC56EA9BB}"/>
              </a:ext>
            </a:extLst>
          </p:cNvPr>
          <p:cNvSpPr txBox="1"/>
          <p:nvPr/>
        </p:nvSpPr>
        <p:spPr>
          <a:xfrm>
            <a:off x="6793555" y="3581069"/>
            <a:ext cx="1198600" cy="307777"/>
          </a:xfrm>
          <a:prstGeom prst="rect">
            <a:avLst/>
          </a:prstGeom>
          <a:noFill/>
        </p:spPr>
        <p:txBody>
          <a:bodyPr wrap="square">
            <a:spAutoFit/>
          </a:bodyPr>
          <a:lstStyle/>
          <a:p>
            <a:pPr algn="ctr"/>
            <a:r>
              <a:rPr lang="en-US" dirty="0"/>
              <a:t>“</a:t>
            </a:r>
            <a:r>
              <a:rPr lang="en-US" b="1" dirty="0">
                <a:solidFill>
                  <a:srgbClr val="FF0000"/>
                </a:solidFill>
              </a:rPr>
              <a:t>0x45</a:t>
            </a:r>
            <a:r>
              <a:rPr lang="en-US" dirty="0"/>
              <a:t>”</a:t>
            </a:r>
          </a:p>
        </p:txBody>
      </p:sp>
      <p:sp>
        <p:nvSpPr>
          <p:cNvPr id="38" name="TextBox 37">
            <a:extLst>
              <a:ext uri="{FF2B5EF4-FFF2-40B4-BE49-F238E27FC236}">
                <a16:creationId xmlns:a16="http://schemas.microsoft.com/office/drawing/2014/main" id="{D64E2C92-494F-8514-27C3-EA9D672F6CF9}"/>
              </a:ext>
            </a:extLst>
          </p:cNvPr>
          <p:cNvSpPr txBox="1"/>
          <p:nvPr/>
        </p:nvSpPr>
        <p:spPr>
          <a:xfrm>
            <a:off x="6867696" y="2979989"/>
            <a:ext cx="1050318" cy="307778"/>
          </a:xfrm>
          <a:prstGeom prst="rect">
            <a:avLst/>
          </a:prstGeom>
          <a:noFill/>
        </p:spPr>
        <p:txBody>
          <a:bodyPr wrap="square">
            <a:spAutoFit/>
          </a:bodyPr>
          <a:lstStyle/>
          <a:p>
            <a:pPr algn="ctr"/>
            <a:r>
              <a:rPr lang="en-US" dirty="0"/>
              <a:t>“0x40”</a:t>
            </a:r>
          </a:p>
        </p:txBody>
      </p:sp>
      <p:cxnSp>
        <p:nvCxnSpPr>
          <p:cNvPr id="39" name="Straight Arrow Connector 38">
            <a:extLst>
              <a:ext uri="{FF2B5EF4-FFF2-40B4-BE49-F238E27FC236}">
                <a16:creationId xmlns:a16="http://schemas.microsoft.com/office/drawing/2014/main" id="{A8423470-33F1-C559-BDFC-73B9100CC638}"/>
              </a:ext>
            </a:extLst>
          </p:cNvPr>
          <p:cNvCxnSpPr>
            <a:cxnSpLocks/>
            <a:stCxn id="38" idx="2"/>
            <a:endCxn id="36" idx="0"/>
          </p:cNvCxnSpPr>
          <p:nvPr/>
        </p:nvCxnSpPr>
        <p:spPr>
          <a:xfrm>
            <a:off x="7392855" y="3287767"/>
            <a:ext cx="0" cy="293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22FA475D-B579-6F30-8A6F-BEC086F47585}"/>
              </a:ext>
            </a:extLst>
          </p:cNvPr>
          <p:cNvSpPr/>
          <p:nvPr/>
        </p:nvSpPr>
        <p:spPr>
          <a:xfrm>
            <a:off x="2895124" y="2965636"/>
            <a:ext cx="40160" cy="40028"/>
          </a:xfrm>
          <a:prstGeom prst="ellipse">
            <a:avLst/>
          </a:prstGeom>
          <a:no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0127E41-5FB8-887A-A424-7CA559098962}"/>
              </a:ext>
            </a:extLst>
          </p:cNvPr>
          <p:cNvSpPr/>
          <p:nvPr/>
        </p:nvSpPr>
        <p:spPr>
          <a:xfrm>
            <a:off x="3047524" y="3118036"/>
            <a:ext cx="40160" cy="40028"/>
          </a:xfrm>
          <a:prstGeom prst="ellipse">
            <a:avLst/>
          </a:prstGeom>
          <a:no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8132FD5-B610-5449-374F-D2678D506788}"/>
              </a:ext>
            </a:extLst>
          </p:cNvPr>
          <p:cNvSpPr/>
          <p:nvPr/>
        </p:nvSpPr>
        <p:spPr>
          <a:xfrm>
            <a:off x="3357773" y="3330204"/>
            <a:ext cx="40160" cy="40028"/>
          </a:xfrm>
          <a:prstGeom prst="ellipse">
            <a:avLst/>
          </a:prstGeom>
          <a:no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A5A5CF-C3E4-C52D-D03B-950FD8AD5076}"/>
              </a:ext>
            </a:extLst>
          </p:cNvPr>
          <p:cNvSpPr/>
          <p:nvPr/>
        </p:nvSpPr>
        <p:spPr>
          <a:xfrm>
            <a:off x="3585214" y="3099241"/>
            <a:ext cx="40160" cy="40028"/>
          </a:xfrm>
          <a:prstGeom prst="ellipse">
            <a:avLst/>
          </a:prstGeom>
          <a:no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D532D80-6302-20A5-B519-866568A60729}"/>
              </a:ext>
            </a:extLst>
          </p:cNvPr>
          <p:cNvSpPr/>
          <p:nvPr/>
        </p:nvSpPr>
        <p:spPr>
          <a:xfrm>
            <a:off x="3625374" y="3370232"/>
            <a:ext cx="40160" cy="40028"/>
          </a:xfrm>
          <a:prstGeom prst="ellipse">
            <a:avLst/>
          </a:prstGeom>
          <a:no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86D35E-1789-DE94-9C17-62FCEA0F4A3F}"/>
              </a:ext>
            </a:extLst>
          </p:cNvPr>
          <p:cNvSpPr/>
          <p:nvPr/>
        </p:nvSpPr>
        <p:spPr>
          <a:xfrm>
            <a:off x="3968945" y="3086348"/>
            <a:ext cx="40160" cy="40028"/>
          </a:xfrm>
          <a:prstGeom prst="ellipse">
            <a:avLst/>
          </a:prstGeom>
          <a:no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F6DC1D3-E57E-F7A5-83C7-2F47DB488662}"/>
              </a:ext>
            </a:extLst>
          </p:cNvPr>
          <p:cNvSpPr/>
          <p:nvPr/>
        </p:nvSpPr>
        <p:spPr>
          <a:xfrm>
            <a:off x="3025502" y="3432718"/>
            <a:ext cx="40160" cy="40028"/>
          </a:xfrm>
          <a:prstGeom prst="ellipse">
            <a:avLst/>
          </a:prstGeom>
          <a:no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5FE7EDA-875E-9329-C8A0-EDFFC19DE928}"/>
              </a:ext>
            </a:extLst>
          </p:cNvPr>
          <p:cNvSpPr txBox="1"/>
          <p:nvPr/>
        </p:nvSpPr>
        <p:spPr>
          <a:xfrm>
            <a:off x="2754879" y="3586604"/>
            <a:ext cx="1551430" cy="307777"/>
          </a:xfrm>
          <a:prstGeom prst="rect">
            <a:avLst/>
          </a:prstGeom>
          <a:noFill/>
        </p:spPr>
        <p:txBody>
          <a:bodyPr wrap="square">
            <a:spAutoFit/>
          </a:bodyPr>
          <a:lstStyle/>
          <a:p>
            <a:pPr algn="ctr"/>
            <a:r>
              <a:rPr lang="en-US" b="1" dirty="0">
                <a:solidFill>
                  <a:srgbClr val="FF0000"/>
                </a:solidFill>
              </a:rPr>
              <a:t>P</a:t>
            </a:r>
            <a:r>
              <a:rPr lang="en-US" altLang="zh-CN" b="1" dirty="0">
                <a:solidFill>
                  <a:srgbClr val="FF0000"/>
                </a:solidFill>
              </a:rPr>
              <a:t>erturbations</a:t>
            </a:r>
            <a:endParaRPr lang="en-US" dirty="0"/>
          </a:p>
        </p:txBody>
      </p:sp>
      <p:pic>
        <p:nvPicPr>
          <p:cNvPr id="52" name="Picture 51">
            <a:extLst>
              <a:ext uri="{FF2B5EF4-FFF2-40B4-BE49-F238E27FC236}">
                <a16:creationId xmlns:a16="http://schemas.microsoft.com/office/drawing/2014/main" id="{C2B6868D-D14B-CDE3-D3ED-1AF5A8F36BC5}"/>
              </a:ext>
            </a:extLst>
          </p:cNvPr>
          <p:cNvPicPr>
            <a:picLocks noChangeAspect="1"/>
          </p:cNvPicPr>
          <p:nvPr/>
        </p:nvPicPr>
        <p:blipFill>
          <a:blip r:embed="rId6"/>
          <a:stretch>
            <a:fillRect/>
          </a:stretch>
        </p:blipFill>
        <p:spPr>
          <a:xfrm>
            <a:off x="1345272" y="4208672"/>
            <a:ext cx="649066" cy="649066"/>
          </a:xfrm>
          <a:prstGeom prst="rect">
            <a:avLst/>
          </a:prstGeom>
        </p:spPr>
      </p:pic>
      <p:pic>
        <p:nvPicPr>
          <p:cNvPr id="57" name="Picture 56">
            <a:extLst>
              <a:ext uri="{FF2B5EF4-FFF2-40B4-BE49-F238E27FC236}">
                <a16:creationId xmlns:a16="http://schemas.microsoft.com/office/drawing/2014/main" id="{212162D7-4FE4-CB85-45A0-3FE9C7BEF739}"/>
              </a:ext>
            </a:extLst>
          </p:cNvPr>
          <p:cNvPicPr>
            <a:picLocks noChangeAspect="1"/>
          </p:cNvPicPr>
          <p:nvPr/>
        </p:nvPicPr>
        <p:blipFill>
          <a:blip r:embed="rId7"/>
          <a:stretch>
            <a:fillRect/>
          </a:stretch>
        </p:blipFill>
        <p:spPr>
          <a:xfrm>
            <a:off x="4967997" y="4370376"/>
            <a:ext cx="487362" cy="487362"/>
          </a:xfrm>
          <a:prstGeom prst="rect">
            <a:avLst/>
          </a:prstGeom>
        </p:spPr>
      </p:pic>
      <p:sp>
        <p:nvSpPr>
          <p:cNvPr id="58" name="TextBox 57">
            <a:extLst>
              <a:ext uri="{FF2B5EF4-FFF2-40B4-BE49-F238E27FC236}">
                <a16:creationId xmlns:a16="http://schemas.microsoft.com/office/drawing/2014/main" id="{E67866DE-CC98-D1A1-4191-EFB0A63211A4}"/>
              </a:ext>
            </a:extLst>
          </p:cNvPr>
          <p:cNvSpPr txBox="1"/>
          <p:nvPr/>
        </p:nvSpPr>
        <p:spPr>
          <a:xfrm>
            <a:off x="4290883" y="5038869"/>
            <a:ext cx="2038866" cy="307777"/>
          </a:xfrm>
          <a:prstGeom prst="rect">
            <a:avLst/>
          </a:prstGeom>
          <a:noFill/>
        </p:spPr>
        <p:txBody>
          <a:bodyPr wrap="square" rtlCol="0">
            <a:spAutoFit/>
          </a:bodyPr>
          <a:lstStyle/>
          <a:p>
            <a:pPr algn="ctr"/>
            <a:r>
              <a:rPr lang="en-US" dirty="0"/>
              <a:t>Speaker Authentication</a:t>
            </a:r>
          </a:p>
        </p:txBody>
      </p:sp>
      <p:sp>
        <p:nvSpPr>
          <p:cNvPr id="60" name="TextBox 59">
            <a:extLst>
              <a:ext uri="{FF2B5EF4-FFF2-40B4-BE49-F238E27FC236}">
                <a16:creationId xmlns:a16="http://schemas.microsoft.com/office/drawing/2014/main" id="{B25B07EB-CC8F-D505-4680-782ED906D967}"/>
              </a:ext>
            </a:extLst>
          </p:cNvPr>
          <p:cNvSpPr txBox="1"/>
          <p:nvPr/>
        </p:nvSpPr>
        <p:spPr>
          <a:xfrm>
            <a:off x="1032623" y="4920399"/>
            <a:ext cx="1274365" cy="307777"/>
          </a:xfrm>
          <a:prstGeom prst="rect">
            <a:avLst/>
          </a:prstGeom>
          <a:noFill/>
        </p:spPr>
        <p:txBody>
          <a:bodyPr wrap="square">
            <a:spAutoFit/>
          </a:bodyPr>
          <a:lstStyle/>
          <a:p>
            <a:pPr algn="ctr"/>
            <a:r>
              <a:rPr lang="en-US" dirty="0"/>
              <a:t>Adversary</a:t>
            </a:r>
          </a:p>
        </p:txBody>
      </p:sp>
      <p:sp>
        <p:nvSpPr>
          <p:cNvPr id="63" name="TextBox 62">
            <a:extLst>
              <a:ext uri="{FF2B5EF4-FFF2-40B4-BE49-F238E27FC236}">
                <a16:creationId xmlns:a16="http://schemas.microsoft.com/office/drawing/2014/main" id="{97035D45-CC6E-D960-8941-DDE66E9E0003}"/>
              </a:ext>
            </a:extLst>
          </p:cNvPr>
          <p:cNvSpPr txBox="1"/>
          <p:nvPr/>
        </p:nvSpPr>
        <p:spPr>
          <a:xfrm>
            <a:off x="6793555" y="5033520"/>
            <a:ext cx="1198600" cy="307777"/>
          </a:xfrm>
          <a:prstGeom prst="rect">
            <a:avLst/>
          </a:prstGeom>
          <a:noFill/>
        </p:spPr>
        <p:txBody>
          <a:bodyPr wrap="square">
            <a:spAutoFit/>
          </a:bodyPr>
          <a:lstStyle/>
          <a:p>
            <a:pPr algn="ctr"/>
            <a:r>
              <a:rPr lang="en-US" dirty="0"/>
              <a:t>“</a:t>
            </a:r>
            <a:r>
              <a:rPr lang="en-US" b="1" dirty="0">
                <a:solidFill>
                  <a:srgbClr val="FF0000"/>
                </a:solidFill>
              </a:rPr>
              <a:t>Evil</a:t>
            </a:r>
            <a:r>
              <a:rPr lang="en-US" dirty="0"/>
              <a:t>”</a:t>
            </a:r>
          </a:p>
        </p:txBody>
      </p:sp>
      <p:sp>
        <p:nvSpPr>
          <p:cNvPr id="64" name="TextBox 63">
            <a:extLst>
              <a:ext uri="{FF2B5EF4-FFF2-40B4-BE49-F238E27FC236}">
                <a16:creationId xmlns:a16="http://schemas.microsoft.com/office/drawing/2014/main" id="{B0DA6860-1133-F9A8-471A-1A212AC8C9CC}"/>
              </a:ext>
            </a:extLst>
          </p:cNvPr>
          <p:cNvSpPr txBox="1"/>
          <p:nvPr/>
        </p:nvSpPr>
        <p:spPr>
          <a:xfrm>
            <a:off x="6867696" y="4432440"/>
            <a:ext cx="1050318" cy="307778"/>
          </a:xfrm>
          <a:prstGeom prst="rect">
            <a:avLst/>
          </a:prstGeom>
          <a:noFill/>
        </p:spPr>
        <p:txBody>
          <a:bodyPr wrap="square">
            <a:spAutoFit/>
          </a:bodyPr>
          <a:lstStyle/>
          <a:p>
            <a:pPr algn="ctr"/>
            <a:r>
              <a:rPr lang="en-US" dirty="0"/>
              <a:t>“Bob”</a:t>
            </a:r>
          </a:p>
        </p:txBody>
      </p:sp>
      <p:cxnSp>
        <p:nvCxnSpPr>
          <p:cNvPr id="65" name="Straight Arrow Connector 64">
            <a:extLst>
              <a:ext uri="{FF2B5EF4-FFF2-40B4-BE49-F238E27FC236}">
                <a16:creationId xmlns:a16="http://schemas.microsoft.com/office/drawing/2014/main" id="{192A539E-81D6-A2E4-635A-102101D6B8F2}"/>
              </a:ext>
            </a:extLst>
          </p:cNvPr>
          <p:cNvCxnSpPr>
            <a:cxnSpLocks/>
            <a:stCxn id="64" idx="2"/>
            <a:endCxn id="63" idx="0"/>
          </p:cNvCxnSpPr>
          <p:nvPr/>
        </p:nvCxnSpPr>
        <p:spPr>
          <a:xfrm>
            <a:off x="7392855" y="4740218"/>
            <a:ext cx="0" cy="293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EB44B319-E70E-96D7-8879-2B7160DB463B}"/>
              </a:ext>
            </a:extLst>
          </p:cNvPr>
          <p:cNvPicPr>
            <a:picLocks noChangeAspect="1"/>
          </p:cNvPicPr>
          <p:nvPr/>
        </p:nvPicPr>
        <p:blipFill>
          <a:blip r:embed="rId9"/>
          <a:stretch>
            <a:fillRect/>
          </a:stretch>
        </p:blipFill>
        <p:spPr>
          <a:xfrm>
            <a:off x="2791656" y="4223411"/>
            <a:ext cx="801283" cy="801283"/>
          </a:xfrm>
          <a:prstGeom prst="rect">
            <a:avLst/>
          </a:prstGeom>
        </p:spPr>
      </p:pic>
      <p:pic>
        <p:nvPicPr>
          <p:cNvPr id="79" name="Picture 78">
            <a:extLst>
              <a:ext uri="{FF2B5EF4-FFF2-40B4-BE49-F238E27FC236}">
                <a16:creationId xmlns:a16="http://schemas.microsoft.com/office/drawing/2014/main" id="{93BF7F2B-5497-86CE-7A66-A520B6D7B940}"/>
              </a:ext>
            </a:extLst>
          </p:cNvPr>
          <p:cNvPicPr>
            <a:picLocks noChangeAspect="1"/>
          </p:cNvPicPr>
          <p:nvPr/>
        </p:nvPicPr>
        <p:blipFill>
          <a:blip r:embed="rId10"/>
          <a:stretch>
            <a:fillRect/>
          </a:stretch>
        </p:blipFill>
        <p:spPr>
          <a:xfrm>
            <a:off x="3461280" y="4325855"/>
            <a:ext cx="829602" cy="576563"/>
          </a:xfrm>
          <a:prstGeom prst="rect">
            <a:avLst/>
          </a:prstGeom>
        </p:spPr>
      </p:pic>
      <p:pic>
        <p:nvPicPr>
          <p:cNvPr id="81" name="Picture 80">
            <a:extLst>
              <a:ext uri="{FF2B5EF4-FFF2-40B4-BE49-F238E27FC236}">
                <a16:creationId xmlns:a16="http://schemas.microsoft.com/office/drawing/2014/main" id="{1015F697-1DA2-F2EB-41E9-349BCD09AB5D}"/>
              </a:ext>
            </a:extLst>
          </p:cNvPr>
          <p:cNvPicPr>
            <a:picLocks noChangeAspect="1"/>
          </p:cNvPicPr>
          <p:nvPr/>
        </p:nvPicPr>
        <p:blipFill>
          <a:blip r:embed="rId11"/>
          <a:stretch>
            <a:fillRect/>
          </a:stretch>
        </p:blipFill>
        <p:spPr>
          <a:xfrm>
            <a:off x="3470121" y="4506703"/>
            <a:ext cx="722118" cy="251091"/>
          </a:xfrm>
          <a:prstGeom prst="rect">
            <a:avLst/>
          </a:prstGeom>
        </p:spPr>
      </p:pic>
      <p:sp>
        <p:nvSpPr>
          <p:cNvPr id="82" name="TextBox 81">
            <a:extLst>
              <a:ext uri="{FF2B5EF4-FFF2-40B4-BE49-F238E27FC236}">
                <a16:creationId xmlns:a16="http://schemas.microsoft.com/office/drawing/2014/main" id="{862A2EE5-8708-FA4B-0B5B-ED69F3C43B34}"/>
              </a:ext>
            </a:extLst>
          </p:cNvPr>
          <p:cNvSpPr txBox="1"/>
          <p:nvPr/>
        </p:nvSpPr>
        <p:spPr>
          <a:xfrm>
            <a:off x="2730166" y="5039909"/>
            <a:ext cx="1551430" cy="307777"/>
          </a:xfrm>
          <a:prstGeom prst="rect">
            <a:avLst/>
          </a:prstGeom>
          <a:noFill/>
        </p:spPr>
        <p:txBody>
          <a:bodyPr wrap="square">
            <a:spAutoFit/>
          </a:bodyPr>
          <a:lstStyle/>
          <a:p>
            <a:pPr algn="ctr"/>
            <a:r>
              <a:rPr lang="en-US" b="1" dirty="0">
                <a:solidFill>
                  <a:srgbClr val="FF0000"/>
                </a:solidFill>
              </a:rPr>
              <a:t>Attack</a:t>
            </a:r>
            <a:endParaRPr lang="en-US" dirty="0"/>
          </a:p>
        </p:txBody>
      </p:sp>
      <p:sp>
        <p:nvSpPr>
          <p:cNvPr id="3" name="Slide Number Placeholder 2">
            <a:extLst>
              <a:ext uri="{FF2B5EF4-FFF2-40B4-BE49-F238E27FC236}">
                <a16:creationId xmlns:a16="http://schemas.microsoft.com/office/drawing/2014/main" id="{6773A792-2C1E-7C96-1DF5-30E78D861D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402498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9" fill="hold" display="0">
                  <p:stCondLst>
                    <p:cond delay="indefinite"/>
                  </p:stCondLst>
                  <p:endCondLst>
                    <p:cond evt="onStopAudio" delay="0">
                      <p:tgtEl>
                        <p:sldTgt/>
                      </p:tgtEl>
                    </p:cond>
                  </p:endCondLst>
                </p:cTn>
                <p:tgtEl>
                  <p:spTgt spid="13"/>
                </p:tgtEl>
              </p:cMediaNode>
            </p:audio>
          </p:childTnLst>
        </p:cTn>
      </p:par>
    </p:tnLst>
    <p:bldLst>
      <p:bldP spid="15" grpId="0"/>
      <p:bldP spid="18" grpId="0"/>
      <p:bldP spid="19" grpId="0"/>
      <p:bldP spid="21" grpId="0"/>
      <p:bldP spid="26" grpId="0"/>
      <p:bldP spid="28" grpId="0"/>
      <p:bldP spid="31" grpId="0"/>
      <p:bldP spid="32" grpId="0"/>
      <p:bldP spid="36" grpId="0"/>
      <p:bldP spid="38" grpId="0"/>
      <p:bldP spid="40" grpId="0" animBg="1"/>
      <p:bldP spid="41" grpId="0" animBg="1"/>
      <p:bldP spid="42" grpId="0" animBg="1"/>
      <p:bldP spid="43" grpId="0" animBg="1"/>
      <p:bldP spid="44" grpId="0" animBg="1"/>
      <p:bldP spid="45" grpId="0" animBg="1"/>
      <p:bldP spid="46" grpId="0" animBg="1"/>
      <p:bldP spid="49" grpId="0"/>
      <p:bldP spid="58" grpId="0"/>
      <p:bldP spid="60" grpId="0"/>
      <p:bldP spid="63" grpId="0"/>
      <p:bldP spid="64" grpId="0"/>
      <p:bldP spid="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BA4CB-03FE-9E3E-24BA-B64167FC4C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7DC260-27B0-AFC8-983F-AD896F89B61F}"/>
              </a:ext>
            </a:extLst>
          </p:cNvPr>
          <p:cNvSpPr txBox="1"/>
          <p:nvPr/>
        </p:nvSpPr>
        <p:spPr>
          <a:xfrm>
            <a:off x="914400" y="179173"/>
            <a:ext cx="4145692" cy="400110"/>
          </a:xfrm>
          <a:prstGeom prst="rect">
            <a:avLst/>
          </a:prstGeom>
          <a:noFill/>
        </p:spPr>
        <p:txBody>
          <a:bodyPr wrap="square" rtlCol="0">
            <a:spAutoFit/>
          </a:bodyPr>
          <a:lstStyle/>
          <a:p>
            <a:r>
              <a:rPr lang="en-US" sz="2000" dirty="0">
                <a:solidFill>
                  <a:schemeClr val="bg1"/>
                </a:solidFill>
              </a:rPr>
              <a:t>Existing Countermeasures</a:t>
            </a:r>
          </a:p>
        </p:txBody>
      </p:sp>
      <p:pic>
        <p:nvPicPr>
          <p:cNvPr id="16" name="Picture 15">
            <a:extLst>
              <a:ext uri="{FF2B5EF4-FFF2-40B4-BE49-F238E27FC236}">
                <a16:creationId xmlns:a16="http://schemas.microsoft.com/office/drawing/2014/main" id="{F2EDD068-D15A-30FC-BDF2-473D615FC71D}"/>
              </a:ext>
            </a:extLst>
          </p:cNvPr>
          <p:cNvPicPr>
            <a:picLocks noChangeAspect="1"/>
          </p:cNvPicPr>
          <p:nvPr/>
        </p:nvPicPr>
        <p:blipFill>
          <a:blip r:embed="rId3"/>
          <a:stretch>
            <a:fillRect/>
          </a:stretch>
        </p:blipFill>
        <p:spPr>
          <a:xfrm>
            <a:off x="4804988" y="1021949"/>
            <a:ext cx="656918" cy="656918"/>
          </a:xfrm>
          <a:prstGeom prst="rect">
            <a:avLst/>
          </a:prstGeom>
        </p:spPr>
      </p:pic>
      <p:sp>
        <p:nvSpPr>
          <p:cNvPr id="3" name="TextBox 2">
            <a:extLst>
              <a:ext uri="{FF2B5EF4-FFF2-40B4-BE49-F238E27FC236}">
                <a16:creationId xmlns:a16="http://schemas.microsoft.com/office/drawing/2014/main" id="{AA239375-1E9F-C720-2565-A540F1352B4A}"/>
              </a:ext>
            </a:extLst>
          </p:cNvPr>
          <p:cNvSpPr txBox="1"/>
          <p:nvPr/>
        </p:nvSpPr>
        <p:spPr>
          <a:xfrm>
            <a:off x="1616527" y="1160995"/>
            <a:ext cx="1948543"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dirty="0"/>
              <a:t>Input-Level Defense</a:t>
            </a:r>
          </a:p>
        </p:txBody>
      </p:sp>
      <p:sp>
        <p:nvSpPr>
          <p:cNvPr id="4" name="TextBox 3">
            <a:extLst>
              <a:ext uri="{FF2B5EF4-FFF2-40B4-BE49-F238E27FC236}">
                <a16:creationId xmlns:a16="http://schemas.microsoft.com/office/drawing/2014/main" id="{8CAAB600-B910-2DB9-BCB7-5BE2FB32001B}"/>
              </a:ext>
            </a:extLst>
          </p:cNvPr>
          <p:cNvSpPr txBox="1"/>
          <p:nvPr/>
        </p:nvSpPr>
        <p:spPr>
          <a:xfrm>
            <a:off x="5666013" y="1196316"/>
            <a:ext cx="1861459" cy="30777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r>
              <a:rPr lang="en-US" dirty="0"/>
              <a:t>Model-Level Defense</a:t>
            </a:r>
          </a:p>
        </p:txBody>
      </p:sp>
      <p:sp>
        <p:nvSpPr>
          <p:cNvPr id="8" name="TextBox 7">
            <a:extLst>
              <a:ext uri="{FF2B5EF4-FFF2-40B4-BE49-F238E27FC236}">
                <a16:creationId xmlns:a16="http://schemas.microsoft.com/office/drawing/2014/main" id="{0EF49A3F-5C5D-A23C-E7AD-FEBFE13118BE}"/>
              </a:ext>
            </a:extLst>
          </p:cNvPr>
          <p:cNvSpPr txBox="1"/>
          <p:nvPr/>
        </p:nvSpPr>
        <p:spPr>
          <a:xfrm>
            <a:off x="1608737" y="2566070"/>
            <a:ext cx="2002971" cy="307777"/>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a:t>Feature Squeezing</a:t>
            </a:r>
          </a:p>
        </p:txBody>
      </p:sp>
      <p:pic>
        <p:nvPicPr>
          <p:cNvPr id="9" name="Picture 8">
            <a:extLst>
              <a:ext uri="{FF2B5EF4-FFF2-40B4-BE49-F238E27FC236}">
                <a16:creationId xmlns:a16="http://schemas.microsoft.com/office/drawing/2014/main" id="{77E698C8-6CF0-446A-F1F3-8932486DE193}"/>
              </a:ext>
            </a:extLst>
          </p:cNvPr>
          <p:cNvPicPr>
            <a:picLocks noChangeAspect="1"/>
          </p:cNvPicPr>
          <p:nvPr/>
        </p:nvPicPr>
        <p:blipFill>
          <a:blip r:embed="rId4"/>
          <a:stretch>
            <a:fillRect/>
          </a:stretch>
        </p:blipFill>
        <p:spPr>
          <a:xfrm>
            <a:off x="695573" y="1043812"/>
            <a:ext cx="829602" cy="576563"/>
          </a:xfrm>
          <a:prstGeom prst="rect">
            <a:avLst/>
          </a:prstGeom>
        </p:spPr>
      </p:pic>
      <p:pic>
        <p:nvPicPr>
          <p:cNvPr id="10" name="Picture 9">
            <a:extLst>
              <a:ext uri="{FF2B5EF4-FFF2-40B4-BE49-F238E27FC236}">
                <a16:creationId xmlns:a16="http://schemas.microsoft.com/office/drawing/2014/main" id="{2391ABFB-C27A-25A4-4DF2-FA9BCD3F216B}"/>
              </a:ext>
            </a:extLst>
          </p:cNvPr>
          <p:cNvPicPr>
            <a:picLocks noChangeAspect="1"/>
          </p:cNvPicPr>
          <p:nvPr/>
        </p:nvPicPr>
        <p:blipFill>
          <a:blip r:embed="rId5"/>
          <a:stretch>
            <a:fillRect/>
          </a:stretch>
        </p:blipFill>
        <p:spPr>
          <a:xfrm>
            <a:off x="704414" y="1224660"/>
            <a:ext cx="722118" cy="251091"/>
          </a:xfrm>
          <a:prstGeom prst="rect">
            <a:avLst/>
          </a:prstGeom>
        </p:spPr>
      </p:pic>
      <p:sp>
        <p:nvSpPr>
          <p:cNvPr id="11" name="TextBox 10">
            <a:extLst>
              <a:ext uri="{FF2B5EF4-FFF2-40B4-BE49-F238E27FC236}">
                <a16:creationId xmlns:a16="http://schemas.microsoft.com/office/drawing/2014/main" id="{56CE8823-6CE7-B6F0-4F1A-149BB2D8DC3A}"/>
              </a:ext>
            </a:extLst>
          </p:cNvPr>
          <p:cNvSpPr txBox="1"/>
          <p:nvPr/>
        </p:nvSpPr>
        <p:spPr>
          <a:xfrm>
            <a:off x="1295399" y="1678867"/>
            <a:ext cx="2269671" cy="523220"/>
          </a:xfrm>
          <a:prstGeom prst="rect">
            <a:avLst/>
          </a:prstGeom>
          <a:noFill/>
        </p:spPr>
        <p:txBody>
          <a:bodyPr wrap="square" rtlCol="0">
            <a:spAutoFit/>
          </a:bodyPr>
          <a:lstStyle/>
          <a:p>
            <a:pPr algn="ctr"/>
            <a:r>
              <a:rPr lang="en-US" dirty="0"/>
              <a:t>Process the input to </a:t>
            </a:r>
          </a:p>
          <a:p>
            <a:pPr algn="ctr"/>
            <a:r>
              <a:rPr lang="en-US" dirty="0"/>
              <a:t>make perturbation invalid</a:t>
            </a:r>
          </a:p>
        </p:txBody>
      </p:sp>
      <p:pic>
        <p:nvPicPr>
          <p:cNvPr id="17" name="Picture 16">
            <a:extLst>
              <a:ext uri="{FF2B5EF4-FFF2-40B4-BE49-F238E27FC236}">
                <a16:creationId xmlns:a16="http://schemas.microsoft.com/office/drawing/2014/main" id="{255415B8-B6D3-4A10-B814-49DF7B3914FE}"/>
              </a:ext>
            </a:extLst>
          </p:cNvPr>
          <p:cNvPicPr>
            <a:picLocks noChangeAspect="1"/>
          </p:cNvPicPr>
          <p:nvPr/>
        </p:nvPicPr>
        <p:blipFill>
          <a:blip r:embed="rId6"/>
          <a:stretch>
            <a:fillRect/>
          </a:stretch>
        </p:blipFill>
        <p:spPr>
          <a:xfrm>
            <a:off x="3403115" y="1726464"/>
            <a:ext cx="400110" cy="400110"/>
          </a:xfrm>
          <a:prstGeom prst="rect">
            <a:avLst/>
          </a:prstGeom>
        </p:spPr>
      </p:pic>
      <p:sp>
        <p:nvSpPr>
          <p:cNvPr id="20" name="TextBox 19">
            <a:extLst>
              <a:ext uri="{FF2B5EF4-FFF2-40B4-BE49-F238E27FC236}">
                <a16:creationId xmlns:a16="http://schemas.microsoft.com/office/drawing/2014/main" id="{2A71405B-2190-9DA9-08B1-1D8CCB626B15}"/>
              </a:ext>
            </a:extLst>
          </p:cNvPr>
          <p:cNvSpPr txBox="1"/>
          <p:nvPr/>
        </p:nvSpPr>
        <p:spPr>
          <a:xfrm>
            <a:off x="1608736" y="3209337"/>
            <a:ext cx="2002971" cy="307777"/>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a:t>Input Preprocessing</a:t>
            </a:r>
          </a:p>
        </p:txBody>
      </p:sp>
      <p:sp>
        <p:nvSpPr>
          <p:cNvPr id="22" name="TextBox 21">
            <a:extLst>
              <a:ext uri="{FF2B5EF4-FFF2-40B4-BE49-F238E27FC236}">
                <a16:creationId xmlns:a16="http://schemas.microsoft.com/office/drawing/2014/main" id="{4727FDC4-B84D-C952-CFE5-F336D020B1B9}"/>
              </a:ext>
            </a:extLst>
          </p:cNvPr>
          <p:cNvSpPr txBox="1"/>
          <p:nvPr/>
        </p:nvSpPr>
        <p:spPr>
          <a:xfrm>
            <a:off x="1608735" y="3974861"/>
            <a:ext cx="2002971" cy="307777"/>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a:t>Randomization</a:t>
            </a:r>
          </a:p>
        </p:txBody>
      </p:sp>
      <p:sp>
        <p:nvSpPr>
          <p:cNvPr id="24" name="TextBox 23">
            <a:extLst>
              <a:ext uri="{FF2B5EF4-FFF2-40B4-BE49-F238E27FC236}">
                <a16:creationId xmlns:a16="http://schemas.microsoft.com/office/drawing/2014/main" id="{5D30E799-76DE-4C75-040D-7777E911D305}"/>
              </a:ext>
            </a:extLst>
          </p:cNvPr>
          <p:cNvSpPr txBox="1"/>
          <p:nvPr/>
        </p:nvSpPr>
        <p:spPr>
          <a:xfrm>
            <a:off x="1608735" y="4740385"/>
            <a:ext cx="2002971" cy="307777"/>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a:t>Adversarial Detection</a:t>
            </a:r>
          </a:p>
        </p:txBody>
      </p:sp>
      <p:sp>
        <p:nvSpPr>
          <p:cNvPr id="27" name="TextBox 26">
            <a:extLst>
              <a:ext uri="{FF2B5EF4-FFF2-40B4-BE49-F238E27FC236}">
                <a16:creationId xmlns:a16="http://schemas.microsoft.com/office/drawing/2014/main" id="{54C2F713-85DF-0D01-E913-07794CAAD4CD}"/>
              </a:ext>
            </a:extLst>
          </p:cNvPr>
          <p:cNvSpPr txBox="1"/>
          <p:nvPr/>
        </p:nvSpPr>
        <p:spPr>
          <a:xfrm>
            <a:off x="5532292" y="2566070"/>
            <a:ext cx="2002971" cy="307777"/>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a:t>Adversarial Training</a:t>
            </a:r>
          </a:p>
        </p:txBody>
      </p:sp>
      <p:sp>
        <p:nvSpPr>
          <p:cNvPr id="29" name="TextBox 28">
            <a:extLst>
              <a:ext uri="{FF2B5EF4-FFF2-40B4-BE49-F238E27FC236}">
                <a16:creationId xmlns:a16="http://schemas.microsoft.com/office/drawing/2014/main" id="{3E79DBAC-77E7-7497-B60F-C316926A852F}"/>
              </a:ext>
            </a:extLst>
          </p:cNvPr>
          <p:cNvSpPr txBox="1"/>
          <p:nvPr/>
        </p:nvSpPr>
        <p:spPr>
          <a:xfrm>
            <a:off x="5532291" y="3209337"/>
            <a:ext cx="2002971" cy="307777"/>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a:t>Gradient Masking</a:t>
            </a:r>
          </a:p>
        </p:txBody>
      </p:sp>
      <p:sp>
        <p:nvSpPr>
          <p:cNvPr id="33" name="TextBox 32">
            <a:extLst>
              <a:ext uri="{FF2B5EF4-FFF2-40B4-BE49-F238E27FC236}">
                <a16:creationId xmlns:a16="http://schemas.microsoft.com/office/drawing/2014/main" id="{D4FD6768-F6C4-F01D-D954-D5EA36AC4C19}"/>
              </a:ext>
            </a:extLst>
          </p:cNvPr>
          <p:cNvSpPr txBox="1"/>
          <p:nvPr/>
        </p:nvSpPr>
        <p:spPr>
          <a:xfrm>
            <a:off x="5532290" y="3974861"/>
            <a:ext cx="2002971" cy="307777"/>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a:t>Defensive Distillation</a:t>
            </a:r>
          </a:p>
        </p:txBody>
      </p:sp>
      <p:sp>
        <p:nvSpPr>
          <p:cNvPr id="35" name="TextBox 34">
            <a:extLst>
              <a:ext uri="{FF2B5EF4-FFF2-40B4-BE49-F238E27FC236}">
                <a16:creationId xmlns:a16="http://schemas.microsoft.com/office/drawing/2014/main" id="{1EBB6187-646C-F32D-8C33-1357B070446C}"/>
              </a:ext>
            </a:extLst>
          </p:cNvPr>
          <p:cNvSpPr txBox="1"/>
          <p:nvPr/>
        </p:nvSpPr>
        <p:spPr>
          <a:xfrm>
            <a:off x="5532290" y="4740385"/>
            <a:ext cx="2002971" cy="307777"/>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US" dirty="0"/>
              <a:t>Ensemble Defense</a:t>
            </a:r>
          </a:p>
        </p:txBody>
      </p:sp>
      <p:sp>
        <p:nvSpPr>
          <p:cNvPr id="37" name="TextBox 36">
            <a:extLst>
              <a:ext uri="{FF2B5EF4-FFF2-40B4-BE49-F238E27FC236}">
                <a16:creationId xmlns:a16="http://schemas.microsoft.com/office/drawing/2014/main" id="{D2E7FA40-C62B-EE9D-D1E6-2DFA46BD0A05}"/>
              </a:ext>
            </a:extLst>
          </p:cNvPr>
          <p:cNvSpPr txBox="1"/>
          <p:nvPr/>
        </p:nvSpPr>
        <p:spPr>
          <a:xfrm>
            <a:off x="5461906" y="1678867"/>
            <a:ext cx="2269671" cy="523220"/>
          </a:xfrm>
          <a:prstGeom prst="rect">
            <a:avLst/>
          </a:prstGeom>
          <a:noFill/>
        </p:spPr>
        <p:txBody>
          <a:bodyPr wrap="square" rtlCol="0">
            <a:spAutoFit/>
          </a:bodyPr>
          <a:lstStyle/>
          <a:p>
            <a:pPr algn="ctr"/>
            <a:r>
              <a:rPr lang="en-US" dirty="0"/>
              <a:t>Make the model robust and hard to attack</a:t>
            </a:r>
          </a:p>
        </p:txBody>
      </p:sp>
      <p:pic>
        <p:nvPicPr>
          <p:cNvPr id="48" name="Picture 47">
            <a:extLst>
              <a:ext uri="{FF2B5EF4-FFF2-40B4-BE49-F238E27FC236}">
                <a16:creationId xmlns:a16="http://schemas.microsoft.com/office/drawing/2014/main" id="{A434C38D-1BDF-149C-4A51-33ACA908D75A}"/>
              </a:ext>
            </a:extLst>
          </p:cNvPr>
          <p:cNvPicPr>
            <a:picLocks noChangeAspect="1"/>
          </p:cNvPicPr>
          <p:nvPr/>
        </p:nvPicPr>
        <p:blipFill>
          <a:blip r:embed="rId7"/>
          <a:stretch>
            <a:fillRect/>
          </a:stretch>
        </p:blipFill>
        <p:spPr>
          <a:xfrm>
            <a:off x="7663133" y="1755639"/>
            <a:ext cx="370935" cy="370935"/>
          </a:xfrm>
          <a:prstGeom prst="rect">
            <a:avLst/>
          </a:prstGeom>
        </p:spPr>
      </p:pic>
      <p:sp>
        <p:nvSpPr>
          <p:cNvPr id="51" name="TextBox 50">
            <a:extLst>
              <a:ext uri="{FF2B5EF4-FFF2-40B4-BE49-F238E27FC236}">
                <a16:creationId xmlns:a16="http://schemas.microsoft.com/office/drawing/2014/main" id="{2D331492-5FD9-180B-55DF-C75A0EE024A0}"/>
              </a:ext>
            </a:extLst>
          </p:cNvPr>
          <p:cNvSpPr txBox="1"/>
          <p:nvPr/>
        </p:nvSpPr>
        <p:spPr>
          <a:xfrm>
            <a:off x="1244433" y="5325560"/>
            <a:ext cx="2784024"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Vulnerable to adaptive attacker</a:t>
            </a:r>
          </a:p>
        </p:txBody>
      </p:sp>
      <p:sp>
        <p:nvSpPr>
          <p:cNvPr id="53" name="TextBox 52">
            <a:extLst>
              <a:ext uri="{FF2B5EF4-FFF2-40B4-BE49-F238E27FC236}">
                <a16:creationId xmlns:a16="http://schemas.microsoft.com/office/drawing/2014/main" id="{5AEA7529-5432-B979-AFBD-B4F59E20FB54}"/>
              </a:ext>
            </a:extLst>
          </p:cNvPr>
          <p:cNvSpPr txBox="1"/>
          <p:nvPr/>
        </p:nvSpPr>
        <p:spPr>
          <a:xfrm>
            <a:off x="5250044" y="5325559"/>
            <a:ext cx="2649523"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Computation intensive</a:t>
            </a:r>
          </a:p>
        </p:txBody>
      </p:sp>
      <p:sp>
        <p:nvSpPr>
          <p:cNvPr id="54" name="TextBox 53">
            <a:extLst>
              <a:ext uri="{FF2B5EF4-FFF2-40B4-BE49-F238E27FC236}">
                <a16:creationId xmlns:a16="http://schemas.microsoft.com/office/drawing/2014/main" id="{7D05BD78-67B7-7019-0E91-8CD0BDC4E736}"/>
              </a:ext>
            </a:extLst>
          </p:cNvPr>
          <p:cNvSpPr txBox="1"/>
          <p:nvPr/>
        </p:nvSpPr>
        <p:spPr>
          <a:xfrm>
            <a:off x="5250043" y="5689074"/>
            <a:ext cx="2649523"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Open attack interface</a:t>
            </a:r>
          </a:p>
        </p:txBody>
      </p:sp>
      <p:sp>
        <p:nvSpPr>
          <p:cNvPr id="5" name="Slide Number Placeholder 4">
            <a:extLst>
              <a:ext uri="{FF2B5EF4-FFF2-40B4-BE49-F238E27FC236}">
                <a16:creationId xmlns:a16="http://schemas.microsoft.com/office/drawing/2014/main" id="{604254F2-25A0-29F3-F3AC-610DA50466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422953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1" grpId="0"/>
      <p:bldP spid="20" grpId="0" animBg="1"/>
      <p:bldP spid="22" grpId="0" animBg="1"/>
      <p:bldP spid="24" grpId="0" animBg="1"/>
      <p:bldP spid="27" grpId="0" animBg="1"/>
      <p:bldP spid="29" grpId="0" animBg="1"/>
      <p:bldP spid="33" grpId="0" animBg="1"/>
      <p:bldP spid="35" grpId="0" animBg="1"/>
      <p:bldP spid="37" grpId="0"/>
      <p:bldP spid="51" grpId="0" animBg="1"/>
      <p:bldP spid="53"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D91E9-CFCE-9D35-A36D-29F2DD9C65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06702C-68AA-BE07-F3EE-5A7C1BAF5032}"/>
              </a:ext>
            </a:extLst>
          </p:cNvPr>
          <p:cNvSpPr txBox="1"/>
          <p:nvPr/>
        </p:nvSpPr>
        <p:spPr>
          <a:xfrm>
            <a:off x="914400" y="179173"/>
            <a:ext cx="4145692" cy="400110"/>
          </a:xfrm>
          <a:prstGeom prst="rect">
            <a:avLst/>
          </a:prstGeom>
          <a:noFill/>
        </p:spPr>
        <p:txBody>
          <a:bodyPr wrap="square" rtlCol="0">
            <a:spAutoFit/>
          </a:bodyPr>
          <a:lstStyle/>
          <a:p>
            <a:r>
              <a:rPr lang="en-US" sz="2000" dirty="0">
                <a:solidFill>
                  <a:schemeClr val="bg1"/>
                </a:solidFill>
              </a:rPr>
              <a:t>Prior Work – </a:t>
            </a:r>
            <a:r>
              <a:rPr lang="en-US" sz="2000" dirty="0" err="1">
                <a:solidFill>
                  <a:schemeClr val="bg1"/>
                </a:solidFill>
              </a:rPr>
              <a:t>WaveGurad</a:t>
            </a:r>
            <a:r>
              <a:rPr lang="en-US" sz="2000" dirty="0">
                <a:solidFill>
                  <a:schemeClr val="bg1"/>
                </a:solidFill>
              </a:rPr>
              <a:t> [2]</a:t>
            </a:r>
          </a:p>
        </p:txBody>
      </p:sp>
      <p:pic>
        <p:nvPicPr>
          <p:cNvPr id="6" name="Picture 5">
            <a:extLst>
              <a:ext uri="{FF2B5EF4-FFF2-40B4-BE49-F238E27FC236}">
                <a16:creationId xmlns:a16="http://schemas.microsoft.com/office/drawing/2014/main" id="{902D3B68-BC64-A625-B6E9-B166CE41DA89}"/>
              </a:ext>
            </a:extLst>
          </p:cNvPr>
          <p:cNvPicPr>
            <a:picLocks noChangeAspect="1"/>
          </p:cNvPicPr>
          <p:nvPr/>
        </p:nvPicPr>
        <p:blipFill>
          <a:blip r:embed="rId3"/>
          <a:stretch>
            <a:fillRect/>
          </a:stretch>
        </p:blipFill>
        <p:spPr>
          <a:xfrm>
            <a:off x="41041" y="870786"/>
            <a:ext cx="5723252" cy="2697643"/>
          </a:xfrm>
          <a:prstGeom prst="rect">
            <a:avLst/>
          </a:prstGeom>
        </p:spPr>
      </p:pic>
      <p:sp>
        <p:nvSpPr>
          <p:cNvPr id="7" name="TextBox 6">
            <a:extLst>
              <a:ext uri="{FF2B5EF4-FFF2-40B4-BE49-F238E27FC236}">
                <a16:creationId xmlns:a16="http://schemas.microsoft.com/office/drawing/2014/main" id="{708EED65-5DDB-D07E-62DB-369F02138B06}"/>
              </a:ext>
            </a:extLst>
          </p:cNvPr>
          <p:cNvSpPr txBox="1"/>
          <p:nvPr/>
        </p:nvSpPr>
        <p:spPr>
          <a:xfrm>
            <a:off x="405712" y="5771770"/>
            <a:ext cx="8645612" cy="215444"/>
          </a:xfrm>
          <a:prstGeom prst="rect">
            <a:avLst/>
          </a:prstGeom>
          <a:noFill/>
        </p:spPr>
        <p:txBody>
          <a:bodyPr wrap="square" rtlCol="0">
            <a:spAutoFit/>
          </a:bodyPr>
          <a:lstStyle/>
          <a:p>
            <a:r>
              <a:rPr lang="en-US" sz="800" dirty="0"/>
              <a:t>[2] </a:t>
            </a:r>
            <a:r>
              <a:rPr lang="en-US" sz="800" dirty="0" err="1"/>
              <a:t>Usenix</a:t>
            </a:r>
            <a:r>
              <a:rPr lang="en-US" sz="800" dirty="0"/>
              <a:t> Security 2021 </a:t>
            </a:r>
            <a:r>
              <a:rPr lang="en-US" sz="800" dirty="0" err="1"/>
              <a:t>WaveGuard</a:t>
            </a:r>
            <a:r>
              <a:rPr lang="en-US" sz="800" dirty="0"/>
              <a:t>: Understanding and Mitigating Audio Adversarial Examples</a:t>
            </a:r>
          </a:p>
        </p:txBody>
      </p:sp>
      <p:pic>
        <p:nvPicPr>
          <p:cNvPr id="13" name="Picture 12">
            <a:extLst>
              <a:ext uri="{FF2B5EF4-FFF2-40B4-BE49-F238E27FC236}">
                <a16:creationId xmlns:a16="http://schemas.microsoft.com/office/drawing/2014/main" id="{536867BF-9B81-0133-6C8C-9D7F0E53348F}"/>
              </a:ext>
            </a:extLst>
          </p:cNvPr>
          <p:cNvPicPr>
            <a:picLocks noChangeAspect="1"/>
          </p:cNvPicPr>
          <p:nvPr/>
        </p:nvPicPr>
        <p:blipFill>
          <a:blip r:embed="rId4"/>
          <a:stretch>
            <a:fillRect/>
          </a:stretch>
        </p:blipFill>
        <p:spPr>
          <a:xfrm>
            <a:off x="6079727" y="1091864"/>
            <a:ext cx="2443907" cy="2476565"/>
          </a:xfrm>
          <a:prstGeom prst="rect">
            <a:avLst/>
          </a:prstGeom>
        </p:spPr>
      </p:pic>
      <p:sp>
        <p:nvSpPr>
          <p:cNvPr id="18" name="TextBox 17">
            <a:extLst>
              <a:ext uri="{FF2B5EF4-FFF2-40B4-BE49-F238E27FC236}">
                <a16:creationId xmlns:a16="http://schemas.microsoft.com/office/drawing/2014/main" id="{A8D9E45F-5228-3B15-47B2-3A85D6A16FDC}"/>
              </a:ext>
            </a:extLst>
          </p:cNvPr>
          <p:cNvSpPr txBox="1"/>
          <p:nvPr/>
        </p:nvSpPr>
        <p:spPr>
          <a:xfrm>
            <a:off x="0" y="3823303"/>
            <a:ext cx="9144000"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Vulnerable to adaptive attacker</a:t>
            </a:r>
          </a:p>
        </p:txBody>
      </p:sp>
      <p:pic>
        <p:nvPicPr>
          <p:cNvPr id="19" name="Picture 18">
            <a:extLst>
              <a:ext uri="{FF2B5EF4-FFF2-40B4-BE49-F238E27FC236}">
                <a16:creationId xmlns:a16="http://schemas.microsoft.com/office/drawing/2014/main" id="{744C3051-D8FF-697F-185E-1A4C61B3D618}"/>
              </a:ext>
            </a:extLst>
          </p:cNvPr>
          <p:cNvPicPr>
            <a:picLocks noChangeAspect="1"/>
          </p:cNvPicPr>
          <p:nvPr/>
        </p:nvPicPr>
        <p:blipFill>
          <a:blip r:embed="rId5"/>
          <a:stretch>
            <a:fillRect/>
          </a:stretch>
        </p:blipFill>
        <p:spPr>
          <a:xfrm>
            <a:off x="1746629" y="4274683"/>
            <a:ext cx="528894" cy="528894"/>
          </a:xfrm>
          <a:prstGeom prst="rect">
            <a:avLst/>
          </a:prstGeom>
        </p:spPr>
      </p:pic>
      <p:pic>
        <p:nvPicPr>
          <p:cNvPr id="21" name="Picture 20">
            <a:extLst>
              <a:ext uri="{FF2B5EF4-FFF2-40B4-BE49-F238E27FC236}">
                <a16:creationId xmlns:a16="http://schemas.microsoft.com/office/drawing/2014/main" id="{BEFDCBB9-D7CC-F60B-D49C-CB4E93372695}"/>
              </a:ext>
            </a:extLst>
          </p:cNvPr>
          <p:cNvPicPr>
            <a:picLocks noChangeAspect="1"/>
          </p:cNvPicPr>
          <p:nvPr/>
        </p:nvPicPr>
        <p:blipFill>
          <a:blip r:embed="rId6"/>
          <a:stretch>
            <a:fillRect/>
          </a:stretch>
        </p:blipFill>
        <p:spPr>
          <a:xfrm>
            <a:off x="1746629" y="4944672"/>
            <a:ext cx="528894" cy="528894"/>
          </a:xfrm>
          <a:prstGeom prst="rect">
            <a:avLst/>
          </a:prstGeom>
        </p:spPr>
      </p:pic>
      <p:pic>
        <p:nvPicPr>
          <p:cNvPr id="23" name="Picture 22">
            <a:extLst>
              <a:ext uri="{FF2B5EF4-FFF2-40B4-BE49-F238E27FC236}">
                <a16:creationId xmlns:a16="http://schemas.microsoft.com/office/drawing/2014/main" id="{586D1688-104D-62A2-E96F-FBAD5BFE33D8}"/>
              </a:ext>
            </a:extLst>
          </p:cNvPr>
          <p:cNvPicPr>
            <a:picLocks noChangeAspect="1"/>
          </p:cNvPicPr>
          <p:nvPr/>
        </p:nvPicPr>
        <p:blipFill>
          <a:blip r:embed="rId7"/>
          <a:stretch>
            <a:fillRect/>
          </a:stretch>
        </p:blipFill>
        <p:spPr>
          <a:xfrm>
            <a:off x="2572445" y="4274683"/>
            <a:ext cx="829602" cy="576563"/>
          </a:xfrm>
          <a:prstGeom prst="rect">
            <a:avLst/>
          </a:prstGeom>
        </p:spPr>
      </p:pic>
      <p:pic>
        <p:nvPicPr>
          <p:cNvPr id="25" name="Picture 24">
            <a:extLst>
              <a:ext uri="{FF2B5EF4-FFF2-40B4-BE49-F238E27FC236}">
                <a16:creationId xmlns:a16="http://schemas.microsoft.com/office/drawing/2014/main" id="{6DE0A6AA-54FF-C1B8-BFE6-14520EE71BFE}"/>
              </a:ext>
            </a:extLst>
          </p:cNvPr>
          <p:cNvPicPr>
            <a:picLocks noChangeAspect="1"/>
          </p:cNvPicPr>
          <p:nvPr/>
        </p:nvPicPr>
        <p:blipFill>
          <a:blip r:embed="rId8"/>
          <a:stretch>
            <a:fillRect/>
          </a:stretch>
        </p:blipFill>
        <p:spPr>
          <a:xfrm>
            <a:off x="2626187" y="5144312"/>
            <a:ext cx="722118" cy="251091"/>
          </a:xfrm>
          <a:prstGeom prst="rect">
            <a:avLst/>
          </a:prstGeom>
        </p:spPr>
      </p:pic>
      <p:pic>
        <p:nvPicPr>
          <p:cNvPr id="26" name="Picture 25">
            <a:extLst>
              <a:ext uri="{FF2B5EF4-FFF2-40B4-BE49-F238E27FC236}">
                <a16:creationId xmlns:a16="http://schemas.microsoft.com/office/drawing/2014/main" id="{E01DD603-16F2-630F-993A-F1B92FA9A86E}"/>
              </a:ext>
            </a:extLst>
          </p:cNvPr>
          <p:cNvPicPr>
            <a:picLocks noChangeAspect="1"/>
          </p:cNvPicPr>
          <p:nvPr/>
        </p:nvPicPr>
        <p:blipFill>
          <a:blip r:embed="rId9"/>
          <a:stretch>
            <a:fillRect/>
          </a:stretch>
        </p:blipFill>
        <p:spPr>
          <a:xfrm>
            <a:off x="3971955" y="4607565"/>
            <a:ext cx="487362" cy="487362"/>
          </a:xfrm>
          <a:prstGeom prst="rect">
            <a:avLst/>
          </a:prstGeom>
        </p:spPr>
      </p:pic>
      <p:cxnSp>
        <p:nvCxnSpPr>
          <p:cNvPr id="30" name="Straight Arrow Connector 29">
            <a:extLst>
              <a:ext uri="{FF2B5EF4-FFF2-40B4-BE49-F238E27FC236}">
                <a16:creationId xmlns:a16="http://schemas.microsoft.com/office/drawing/2014/main" id="{4F3CCB0B-3159-6329-E61E-CFCB059B8698}"/>
              </a:ext>
            </a:extLst>
          </p:cNvPr>
          <p:cNvCxnSpPr>
            <a:stCxn id="23" idx="3"/>
            <a:endCxn id="26" idx="1"/>
          </p:cNvCxnSpPr>
          <p:nvPr/>
        </p:nvCxnSpPr>
        <p:spPr>
          <a:xfrm>
            <a:off x="3402047" y="4562965"/>
            <a:ext cx="569908" cy="288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5D1AF0-2B3D-D128-DD0D-18757F918DE5}"/>
              </a:ext>
            </a:extLst>
          </p:cNvPr>
          <p:cNvCxnSpPr>
            <a:cxnSpLocks/>
            <a:stCxn id="25" idx="3"/>
            <a:endCxn id="26" idx="1"/>
          </p:cNvCxnSpPr>
          <p:nvPr/>
        </p:nvCxnSpPr>
        <p:spPr>
          <a:xfrm flipV="1">
            <a:off x="3348305" y="4851246"/>
            <a:ext cx="623650" cy="41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3AC09F71-0C1B-8BE8-FFFE-DC7B8038A60E}"/>
              </a:ext>
            </a:extLst>
          </p:cNvPr>
          <p:cNvPicPr>
            <a:picLocks noChangeAspect="1"/>
          </p:cNvPicPr>
          <p:nvPr/>
        </p:nvPicPr>
        <p:blipFill>
          <a:blip r:embed="rId10"/>
          <a:stretch>
            <a:fillRect/>
          </a:stretch>
        </p:blipFill>
        <p:spPr>
          <a:xfrm>
            <a:off x="5060092" y="4536622"/>
            <a:ext cx="623650" cy="623650"/>
          </a:xfrm>
          <a:prstGeom prst="rect">
            <a:avLst/>
          </a:prstGeom>
        </p:spPr>
      </p:pic>
      <p:sp>
        <p:nvSpPr>
          <p:cNvPr id="41" name="TextBox 40">
            <a:extLst>
              <a:ext uri="{FF2B5EF4-FFF2-40B4-BE49-F238E27FC236}">
                <a16:creationId xmlns:a16="http://schemas.microsoft.com/office/drawing/2014/main" id="{3CD23C92-3458-AA12-9223-D2906A38024A}"/>
              </a:ext>
            </a:extLst>
          </p:cNvPr>
          <p:cNvSpPr txBox="1"/>
          <p:nvPr/>
        </p:nvSpPr>
        <p:spPr>
          <a:xfrm>
            <a:off x="2446354" y="4761762"/>
            <a:ext cx="1000847" cy="307777"/>
          </a:xfrm>
          <a:prstGeom prst="rect">
            <a:avLst/>
          </a:prstGeom>
          <a:noFill/>
        </p:spPr>
        <p:txBody>
          <a:bodyPr wrap="square">
            <a:spAutoFit/>
          </a:bodyPr>
          <a:lstStyle/>
          <a:p>
            <a:pPr algn="ctr"/>
            <a:r>
              <a:rPr lang="en-US" i="1" dirty="0"/>
              <a:t>“Call 911”</a:t>
            </a:r>
          </a:p>
        </p:txBody>
      </p:sp>
      <p:sp>
        <p:nvSpPr>
          <p:cNvPr id="42" name="TextBox 41">
            <a:extLst>
              <a:ext uri="{FF2B5EF4-FFF2-40B4-BE49-F238E27FC236}">
                <a16:creationId xmlns:a16="http://schemas.microsoft.com/office/drawing/2014/main" id="{266B9205-632B-47A5-482A-6501DE6D84F5}"/>
              </a:ext>
            </a:extLst>
          </p:cNvPr>
          <p:cNvSpPr txBox="1"/>
          <p:nvPr/>
        </p:nvSpPr>
        <p:spPr>
          <a:xfrm>
            <a:off x="2368015" y="5387362"/>
            <a:ext cx="1238461" cy="307777"/>
          </a:xfrm>
          <a:prstGeom prst="rect">
            <a:avLst/>
          </a:prstGeom>
          <a:noFill/>
        </p:spPr>
        <p:txBody>
          <a:bodyPr wrap="square">
            <a:spAutoFit/>
          </a:bodyPr>
          <a:lstStyle/>
          <a:p>
            <a:pPr algn="ctr"/>
            <a:r>
              <a:rPr lang="en-US" i="1" dirty="0"/>
              <a:t>“Open door”</a:t>
            </a:r>
          </a:p>
        </p:txBody>
      </p:sp>
      <p:cxnSp>
        <p:nvCxnSpPr>
          <p:cNvPr id="44" name="Straight Arrow Connector 43">
            <a:extLst>
              <a:ext uri="{FF2B5EF4-FFF2-40B4-BE49-F238E27FC236}">
                <a16:creationId xmlns:a16="http://schemas.microsoft.com/office/drawing/2014/main" id="{A6FE68DE-82FF-D26F-518E-DB98130B66A5}"/>
              </a:ext>
            </a:extLst>
          </p:cNvPr>
          <p:cNvCxnSpPr>
            <a:stCxn id="26" idx="3"/>
            <a:endCxn id="40" idx="1"/>
          </p:cNvCxnSpPr>
          <p:nvPr/>
        </p:nvCxnSpPr>
        <p:spPr>
          <a:xfrm flipV="1">
            <a:off x="4459317" y="4848447"/>
            <a:ext cx="600775" cy="2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3D8DEBA-178B-AC1E-A073-6628C9CE15EF}"/>
              </a:ext>
            </a:extLst>
          </p:cNvPr>
          <p:cNvSpPr txBox="1"/>
          <p:nvPr/>
        </p:nvSpPr>
        <p:spPr>
          <a:xfrm>
            <a:off x="4605748" y="5125571"/>
            <a:ext cx="1532337" cy="307777"/>
          </a:xfrm>
          <a:prstGeom prst="rect">
            <a:avLst/>
          </a:prstGeom>
          <a:noFill/>
        </p:spPr>
        <p:txBody>
          <a:bodyPr wrap="square">
            <a:spAutoFit/>
          </a:bodyPr>
          <a:lstStyle/>
          <a:p>
            <a:pPr algn="ctr"/>
            <a:r>
              <a:rPr lang="en-US" dirty="0"/>
              <a:t>Attack detected</a:t>
            </a:r>
          </a:p>
        </p:txBody>
      </p:sp>
      <p:pic>
        <p:nvPicPr>
          <p:cNvPr id="49" name="Picture 48">
            <a:extLst>
              <a:ext uri="{FF2B5EF4-FFF2-40B4-BE49-F238E27FC236}">
                <a16:creationId xmlns:a16="http://schemas.microsoft.com/office/drawing/2014/main" id="{12EA70A4-8245-DB0D-09DB-A049ED8A76F5}"/>
              </a:ext>
            </a:extLst>
          </p:cNvPr>
          <p:cNvPicPr>
            <a:picLocks noChangeAspect="1"/>
          </p:cNvPicPr>
          <p:nvPr/>
        </p:nvPicPr>
        <p:blipFill>
          <a:blip r:embed="rId11"/>
          <a:stretch>
            <a:fillRect/>
          </a:stretch>
        </p:blipFill>
        <p:spPr>
          <a:xfrm>
            <a:off x="7255330" y="4652898"/>
            <a:ext cx="398706" cy="398706"/>
          </a:xfrm>
          <a:prstGeom prst="rect">
            <a:avLst/>
          </a:prstGeom>
        </p:spPr>
      </p:pic>
      <p:sp>
        <p:nvSpPr>
          <p:cNvPr id="50" name="TextBox 49">
            <a:extLst>
              <a:ext uri="{FF2B5EF4-FFF2-40B4-BE49-F238E27FC236}">
                <a16:creationId xmlns:a16="http://schemas.microsoft.com/office/drawing/2014/main" id="{37FA74AB-F60B-191D-CF9F-0446812A7BCC}"/>
              </a:ext>
            </a:extLst>
          </p:cNvPr>
          <p:cNvSpPr txBox="1"/>
          <p:nvPr/>
        </p:nvSpPr>
        <p:spPr>
          <a:xfrm>
            <a:off x="6688514" y="5094927"/>
            <a:ext cx="1532337" cy="307777"/>
          </a:xfrm>
          <a:prstGeom prst="rect">
            <a:avLst/>
          </a:prstGeom>
          <a:noFill/>
        </p:spPr>
        <p:txBody>
          <a:bodyPr wrap="square">
            <a:spAutoFit/>
          </a:bodyPr>
          <a:lstStyle/>
          <a:p>
            <a:pPr algn="ctr"/>
            <a:r>
              <a:rPr lang="en-US" dirty="0"/>
              <a:t>Deny of Service</a:t>
            </a:r>
          </a:p>
        </p:txBody>
      </p:sp>
      <p:cxnSp>
        <p:nvCxnSpPr>
          <p:cNvPr id="52" name="Straight Arrow Connector 51">
            <a:extLst>
              <a:ext uri="{FF2B5EF4-FFF2-40B4-BE49-F238E27FC236}">
                <a16:creationId xmlns:a16="http://schemas.microsoft.com/office/drawing/2014/main" id="{152642E6-3F2E-E9D3-EE6D-D4CA2146C284}"/>
              </a:ext>
            </a:extLst>
          </p:cNvPr>
          <p:cNvCxnSpPr>
            <a:stCxn id="40" idx="3"/>
            <a:endCxn id="49" idx="1"/>
          </p:cNvCxnSpPr>
          <p:nvPr/>
        </p:nvCxnSpPr>
        <p:spPr>
          <a:xfrm>
            <a:off x="5683742" y="4848447"/>
            <a:ext cx="1571588" cy="3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FA858BE-2F34-051C-3055-F550D63BB363}"/>
              </a:ext>
            </a:extLst>
          </p:cNvPr>
          <p:cNvSpPr txBox="1"/>
          <p:nvPr/>
        </p:nvSpPr>
        <p:spPr>
          <a:xfrm>
            <a:off x="0" y="5695139"/>
            <a:ext cx="9144000"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Block benign input</a:t>
            </a:r>
          </a:p>
        </p:txBody>
      </p:sp>
      <p:sp>
        <p:nvSpPr>
          <p:cNvPr id="3" name="Slide Number Placeholder 2">
            <a:extLst>
              <a:ext uri="{FF2B5EF4-FFF2-40B4-BE49-F238E27FC236}">
                <a16:creationId xmlns:a16="http://schemas.microsoft.com/office/drawing/2014/main" id="{906193DF-1B1E-22E4-10F3-13AA88735C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7697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1" grpId="0"/>
      <p:bldP spid="42" grpId="0"/>
      <p:bldP spid="46" grpId="0"/>
      <p:bldP spid="50" grpId="0"/>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825E8-2DAD-D7E7-EA0D-68BBA370C4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A694A1-5FBB-943E-AA6D-23F861A3B2F9}"/>
              </a:ext>
            </a:extLst>
          </p:cNvPr>
          <p:cNvSpPr txBox="1"/>
          <p:nvPr/>
        </p:nvSpPr>
        <p:spPr>
          <a:xfrm>
            <a:off x="914400" y="179173"/>
            <a:ext cx="4145692" cy="400110"/>
          </a:xfrm>
          <a:prstGeom prst="rect">
            <a:avLst/>
          </a:prstGeom>
          <a:noFill/>
        </p:spPr>
        <p:txBody>
          <a:bodyPr wrap="square" rtlCol="0">
            <a:spAutoFit/>
          </a:bodyPr>
          <a:lstStyle/>
          <a:p>
            <a:r>
              <a:rPr lang="en-US" sz="2000" dirty="0">
                <a:solidFill>
                  <a:schemeClr val="bg1"/>
                </a:solidFill>
              </a:rPr>
              <a:t>Inspiration</a:t>
            </a:r>
          </a:p>
        </p:txBody>
      </p:sp>
      <p:pic>
        <p:nvPicPr>
          <p:cNvPr id="5" name="Picture 4">
            <a:extLst>
              <a:ext uri="{FF2B5EF4-FFF2-40B4-BE49-F238E27FC236}">
                <a16:creationId xmlns:a16="http://schemas.microsoft.com/office/drawing/2014/main" id="{2105CD82-B0B5-346F-C10B-F9652D48CFEC}"/>
              </a:ext>
            </a:extLst>
          </p:cNvPr>
          <p:cNvPicPr>
            <a:picLocks noChangeAspect="1"/>
          </p:cNvPicPr>
          <p:nvPr/>
        </p:nvPicPr>
        <p:blipFill>
          <a:blip r:embed="rId3"/>
          <a:stretch>
            <a:fillRect/>
          </a:stretch>
        </p:blipFill>
        <p:spPr>
          <a:xfrm>
            <a:off x="2270843" y="1092443"/>
            <a:ext cx="4969459" cy="1491382"/>
          </a:xfrm>
          <a:prstGeom prst="rect">
            <a:avLst/>
          </a:prstGeom>
        </p:spPr>
      </p:pic>
      <p:pic>
        <p:nvPicPr>
          <p:cNvPr id="2052" name="Picture 4">
            <a:extLst>
              <a:ext uri="{FF2B5EF4-FFF2-40B4-BE49-F238E27FC236}">
                <a16:creationId xmlns:a16="http://schemas.microsoft.com/office/drawing/2014/main" id="{EA3EF054-1D33-B196-91BC-E0F57B4B5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994" y="3096986"/>
            <a:ext cx="3749698" cy="22621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91BA79-02DC-81B2-5319-2ADF96986689}"/>
              </a:ext>
            </a:extLst>
          </p:cNvPr>
          <p:cNvSpPr txBox="1"/>
          <p:nvPr/>
        </p:nvSpPr>
        <p:spPr>
          <a:xfrm>
            <a:off x="1317172" y="5474109"/>
            <a:ext cx="1774371" cy="307777"/>
          </a:xfrm>
          <a:prstGeom prst="rect">
            <a:avLst/>
          </a:prstGeom>
          <a:noFill/>
        </p:spPr>
        <p:txBody>
          <a:bodyPr wrap="square" rtlCol="0">
            <a:spAutoFit/>
          </a:bodyPr>
          <a:lstStyle/>
          <a:p>
            <a:r>
              <a:rPr lang="en-US" dirty="0"/>
              <a:t>ICML 2022 </a:t>
            </a:r>
            <a:r>
              <a:rPr lang="en-US" dirty="0" err="1"/>
              <a:t>Diffpure</a:t>
            </a:r>
            <a:endParaRPr lang="en-US" dirty="0"/>
          </a:p>
        </p:txBody>
      </p:sp>
      <p:sp>
        <p:nvSpPr>
          <p:cNvPr id="9" name="TextBox 8">
            <a:extLst>
              <a:ext uri="{FF2B5EF4-FFF2-40B4-BE49-F238E27FC236}">
                <a16:creationId xmlns:a16="http://schemas.microsoft.com/office/drawing/2014/main" id="{73714F56-8A2F-2F6B-9E47-094DF3788F77}"/>
              </a:ext>
            </a:extLst>
          </p:cNvPr>
          <p:cNvSpPr txBox="1"/>
          <p:nvPr/>
        </p:nvSpPr>
        <p:spPr>
          <a:xfrm>
            <a:off x="3608614" y="2596709"/>
            <a:ext cx="2068287" cy="307777"/>
          </a:xfrm>
          <a:prstGeom prst="rect">
            <a:avLst/>
          </a:prstGeom>
          <a:noFill/>
        </p:spPr>
        <p:txBody>
          <a:bodyPr wrap="square" rtlCol="0">
            <a:spAutoFit/>
          </a:bodyPr>
          <a:lstStyle/>
          <a:p>
            <a:r>
              <a:rPr lang="en-US" dirty="0" err="1"/>
              <a:t>NeurIPS</a:t>
            </a:r>
            <a:r>
              <a:rPr lang="en-US" dirty="0"/>
              <a:t> 2020 DDPM</a:t>
            </a:r>
          </a:p>
        </p:txBody>
      </p:sp>
      <p:sp>
        <p:nvSpPr>
          <p:cNvPr id="10" name="TextBox 9">
            <a:extLst>
              <a:ext uri="{FF2B5EF4-FFF2-40B4-BE49-F238E27FC236}">
                <a16:creationId xmlns:a16="http://schemas.microsoft.com/office/drawing/2014/main" id="{F37271D8-CE30-65DE-BBDC-55E9D784F4F3}"/>
              </a:ext>
            </a:extLst>
          </p:cNvPr>
          <p:cNvSpPr txBox="1"/>
          <p:nvPr/>
        </p:nvSpPr>
        <p:spPr>
          <a:xfrm>
            <a:off x="6166477" y="3888200"/>
            <a:ext cx="2079171" cy="73866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Is it possible to purify the audio sample with diffusion model?</a:t>
            </a:r>
          </a:p>
        </p:txBody>
      </p:sp>
      <p:pic>
        <p:nvPicPr>
          <p:cNvPr id="12" name="Picture 11">
            <a:extLst>
              <a:ext uri="{FF2B5EF4-FFF2-40B4-BE49-F238E27FC236}">
                <a16:creationId xmlns:a16="http://schemas.microsoft.com/office/drawing/2014/main" id="{D1C6BBFE-FE37-7F2A-775E-1A2FF38CEFC3}"/>
              </a:ext>
            </a:extLst>
          </p:cNvPr>
          <p:cNvPicPr>
            <a:picLocks noChangeAspect="1"/>
          </p:cNvPicPr>
          <p:nvPr/>
        </p:nvPicPr>
        <p:blipFill>
          <a:blip r:embed="rId5"/>
          <a:stretch>
            <a:fillRect/>
          </a:stretch>
        </p:blipFill>
        <p:spPr>
          <a:xfrm>
            <a:off x="5060092" y="3708444"/>
            <a:ext cx="980932" cy="980932"/>
          </a:xfrm>
          <a:prstGeom prst="rect">
            <a:avLst/>
          </a:prstGeom>
        </p:spPr>
      </p:pic>
      <p:sp>
        <p:nvSpPr>
          <p:cNvPr id="3" name="Slide Number Placeholder 2">
            <a:extLst>
              <a:ext uri="{FF2B5EF4-FFF2-40B4-BE49-F238E27FC236}">
                <a16:creationId xmlns:a16="http://schemas.microsoft.com/office/drawing/2014/main" id="{E55D13F1-96EC-6246-C4B5-7CE5FBD263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31449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B569C-03EB-3CBF-DAFE-32E72DADAE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A87E059-1794-41BF-3DCB-FD9CFCD755C4}"/>
              </a:ext>
            </a:extLst>
          </p:cNvPr>
          <p:cNvSpPr txBox="1"/>
          <p:nvPr/>
        </p:nvSpPr>
        <p:spPr>
          <a:xfrm>
            <a:off x="914400" y="179173"/>
            <a:ext cx="4145692" cy="400110"/>
          </a:xfrm>
          <a:prstGeom prst="rect">
            <a:avLst/>
          </a:prstGeom>
          <a:noFill/>
        </p:spPr>
        <p:txBody>
          <a:bodyPr wrap="square" rtlCol="0">
            <a:spAutoFit/>
          </a:bodyPr>
          <a:lstStyle/>
          <a:p>
            <a:r>
              <a:rPr lang="en-US" sz="2000" dirty="0">
                <a:solidFill>
                  <a:schemeClr val="bg1"/>
                </a:solidFill>
              </a:rPr>
              <a:t>Challenge</a:t>
            </a:r>
          </a:p>
        </p:txBody>
      </p:sp>
      <p:sp>
        <p:nvSpPr>
          <p:cNvPr id="4" name="TextBox 3">
            <a:extLst>
              <a:ext uri="{FF2B5EF4-FFF2-40B4-BE49-F238E27FC236}">
                <a16:creationId xmlns:a16="http://schemas.microsoft.com/office/drawing/2014/main" id="{2A6AB53A-5E49-3637-4377-2BF16012013B}"/>
              </a:ext>
            </a:extLst>
          </p:cNvPr>
          <p:cNvSpPr txBox="1"/>
          <p:nvPr/>
        </p:nvSpPr>
        <p:spPr>
          <a:xfrm>
            <a:off x="1175657" y="1937657"/>
            <a:ext cx="6879772" cy="1631216"/>
          </a:xfrm>
          <a:prstGeom prst="rect">
            <a:avLst/>
          </a:prstGeom>
          <a:noFill/>
        </p:spPr>
        <p:txBody>
          <a:bodyPr wrap="square" rtlCol="0">
            <a:spAutoFit/>
          </a:bodyPr>
          <a:lstStyle/>
          <a:p>
            <a:pPr marL="342900" indent="-342900">
              <a:buAutoNum type="arabicPeriod"/>
            </a:pPr>
            <a:r>
              <a:rPr lang="en-US" sz="2000" dirty="0"/>
              <a:t>How to determine the Diffusion Framework?</a:t>
            </a:r>
          </a:p>
          <a:p>
            <a:pPr marL="342900" indent="-342900">
              <a:buAutoNum type="arabicPeriod"/>
            </a:pPr>
            <a:endParaRPr lang="en-US" sz="2000" dirty="0"/>
          </a:p>
          <a:p>
            <a:pPr marL="342900" indent="-342900">
              <a:buAutoNum type="arabicPeriod"/>
            </a:pPr>
            <a:r>
              <a:rPr lang="en-US" sz="2000" dirty="0"/>
              <a:t>How to prove the existence of optimal purify step? </a:t>
            </a:r>
          </a:p>
          <a:p>
            <a:pPr marL="342900" indent="-342900">
              <a:buAutoNum type="arabicPeriod"/>
            </a:pPr>
            <a:endParaRPr lang="en-US" sz="2000" dirty="0"/>
          </a:p>
          <a:p>
            <a:pPr marL="342900" indent="-342900">
              <a:buAutoNum type="arabicPeriod"/>
            </a:pPr>
            <a:r>
              <a:rPr lang="en-US" sz="2000" dirty="0"/>
              <a:t>How to determine the optimal purification step?</a:t>
            </a:r>
          </a:p>
        </p:txBody>
      </p:sp>
      <p:sp>
        <p:nvSpPr>
          <p:cNvPr id="3" name="Slide Number Placeholder 2">
            <a:extLst>
              <a:ext uri="{FF2B5EF4-FFF2-40B4-BE49-F238E27FC236}">
                <a16:creationId xmlns:a16="http://schemas.microsoft.com/office/drawing/2014/main" id="{6DB0877E-1BBF-DB5B-C802-9D59413B1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40286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0F01C-F6F8-18E9-2341-34416FE2073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51D40407-9A06-3153-6B0A-76C53590990F}"/>
              </a:ext>
            </a:extLst>
          </p:cNvPr>
          <p:cNvPicPr>
            <a:picLocks noChangeAspect="1"/>
          </p:cNvPicPr>
          <p:nvPr/>
        </p:nvPicPr>
        <p:blipFill>
          <a:blip r:embed="rId3"/>
          <a:stretch>
            <a:fillRect/>
          </a:stretch>
        </p:blipFill>
        <p:spPr>
          <a:xfrm>
            <a:off x="929440" y="1370315"/>
            <a:ext cx="1415180" cy="1415180"/>
          </a:xfrm>
          <a:prstGeom prst="rect">
            <a:avLst/>
          </a:prstGeom>
        </p:spPr>
      </p:pic>
      <p:sp>
        <p:nvSpPr>
          <p:cNvPr id="2" name="TextBox 1">
            <a:extLst>
              <a:ext uri="{FF2B5EF4-FFF2-40B4-BE49-F238E27FC236}">
                <a16:creationId xmlns:a16="http://schemas.microsoft.com/office/drawing/2014/main" id="{5A10DC03-0D44-44C2-1B99-0097D4E953B1}"/>
              </a:ext>
            </a:extLst>
          </p:cNvPr>
          <p:cNvSpPr txBox="1"/>
          <p:nvPr/>
        </p:nvSpPr>
        <p:spPr>
          <a:xfrm>
            <a:off x="914400" y="179173"/>
            <a:ext cx="4145692" cy="400110"/>
          </a:xfrm>
          <a:prstGeom prst="rect">
            <a:avLst/>
          </a:prstGeom>
          <a:noFill/>
        </p:spPr>
        <p:txBody>
          <a:bodyPr wrap="square" rtlCol="0">
            <a:spAutoFit/>
          </a:bodyPr>
          <a:lstStyle/>
          <a:p>
            <a:r>
              <a:rPr lang="en-US" sz="2000" dirty="0">
                <a:solidFill>
                  <a:schemeClr val="bg1"/>
                </a:solidFill>
              </a:rPr>
              <a:t>Idea – Why diffusion model?</a:t>
            </a:r>
          </a:p>
        </p:txBody>
      </p:sp>
      <p:grpSp>
        <p:nvGrpSpPr>
          <p:cNvPr id="70" name="Group 69">
            <a:extLst>
              <a:ext uri="{FF2B5EF4-FFF2-40B4-BE49-F238E27FC236}">
                <a16:creationId xmlns:a16="http://schemas.microsoft.com/office/drawing/2014/main" id="{D89A26CC-9185-ACBB-63B5-807F2295AEA8}"/>
              </a:ext>
            </a:extLst>
          </p:cNvPr>
          <p:cNvGrpSpPr/>
          <p:nvPr/>
        </p:nvGrpSpPr>
        <p:grpSpPr>
          <a:xfrm>
            <a:off x="1139211" y="1631050"/>
            <a:ext cx="1113981" cy="667783"/>
            <a:chOff x="1139211" y="1631050"/>
            <a:chExt cx="1113981" cy="667783"/>
          </a:xfrm>
        </p:grpSpPr>
        <p:sp>
          <p:nvSpPr>
            <p:cNvPr id="3" name="Oval 2">
              <a:extLst>
                <a:ext uri="{FF2B5EF4-FFF2-40B4-BE49-F238E27FC236}">
                  <a16:creationId xmlns:a16="http://schemas.microsoft.com/office/drawing/2014/main" id="{F6BBD967-5797-128C-8ED4-B5C426572153}"/>
                </a:ext>
              </a:extLst>
            </p:cNvPr>
            <p:cNvSpPr/>
            <p:nvPr/>
          </p:nvSpPr>
          <p:spPr>
            <a:xfrm>
              <a:off x="1139211" y="1631050"/>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7A0E0D-EDB8-6052-06A1-FA3EC439869B}"/>
                </a:ext>
              </a:extLst>
            </p:cNvPr>
            <p:cNvSpPr/>
            <p:nvPr/>
          </p:nvSpPr>
          <p:spPr>
            <a:xfrm>
              <a:off x="1291611" y="1783450"/>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352FA9B-2257-990C-9CB8-149AC93FD96C}"/>
                </a:ext>
              </a:extLst>
            </p:cNvPr>
            <p:cNvSpPr/>
            <p:nvPr/>
          </p:nvSpPr>
          <p:spPr>
            <a:xfrm>
              <a:off x="1512635" y="2045681"/>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123EEFB-113B-4878-CD3C-BDEFB7000973}"/>
                </a:ext>
              </a:extLst>
            </p:cNvPr>
            <p:cNvSpPr/>
            <p:nvPr/>
          </p:nvSpPr>
          <p:spPr>
            <a:xfrm>
              <a:off x="1829301" y="1764655"/>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DD8B30-947B-4984-0D48-92B28FB81B02}"/>
                </a:ext>
              </a:extLst>
            </p:cNvPr>
            <p:cNvSpPr/>
            <p:nvPr/>
          </p:nvSpPr>
          <p:spPr>
            <a:xfrm>
              <a:off x="1869461" y="2035646"/>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ABF185D-3209-C687-D04C-864995B88BA1}"/>
                </a:ext>
              </a:extLst>
            </p:cNvPr>
            <p:cNvSpPr/>
            <p:nvPr/>
          </p:nvSpPr>
          <p:spPr>
            <a:xfrm>
              <a:off x="2213032" y="1751762"/>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3D3610-DD91-4CCD-6D70-597380994F4B}"/>
                </a:ext>
              </a:extLst>
            </p:cNvPr>
            <p:cNvSpPr/>
            <p:nvPr/>
          </p:nvSpPr>
          <p:spPr>
            <a:xfrm>
              <a:off x="1269589" y="2098132"/>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2F4549-1578-07EC-0053-395B6E091821}"/>
                </a:ext>
              </a:extLst>
            </p:cNvPr>
            <p:cNvSpPr/>
            <p:nvPr/>
          </p:nvSpPr>
          <p:spPr>
            <a:xfrm>
              <a:off x="1666015" y="1987814"/>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65C0BA5-DA9B-B7FD-3834-00CAA1470CF0}"/>
                </a:ext>
              </a:extLst>
            </p:cNvPr>
            <p:cNvSpPr/>
            <p:nvPr/>
          </p:nvSpPr>
          <p:spPr>
            <a:xfrm>
              <a:off x="1706175" y="2258805"/>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CDC223-E3C2-4ED2-A081-CFE38642CC4F}"/>
                </a:ext>
              </a:extLst>
            </p:cNvPr>
            <p:cNvSpPr/>
            <p:nvPr/>
          </p:nvSpPr>
          <p:spPr>
            <a:xfrm>
              <a:off x="2049746" y="1974921"/>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ED75CE91-D75B-E36F-4BFE-37020A06F05F}"/>
              </a:ext>
            </a:extLst>
          </p:cNvPr>
          <p:cNvSpPr txBox="1"/>
          <p:nvPr/>
        </p:nvSpPr>
        <p:spPr>
          <a:xfrm>
            <a:off x="929440" y="2818999"/>
            <a:ext cx="1415180" cy="307777"/>
          </a:xfrm>
          <a:prstGeom prst="rect">
            <a:avLst/>
          </a:prstGeom>
          <a:noFill/>
        </p:spPr>
        <p:txBody>
          <a:bodyPr wrap="square" rtlCol="0">
            <a:spAutoFit/>
          </a:bodyPr>
          <a:lstStyle/>
          <a:p>
            <a:r>
              <a:rPr lang="en-US" dirty="0"/>
              <a:t>Benign sample</a:t>
            </a:r>
          </a:p>
        </p:txBody>
      </p:sp>
      <p:sp>
        <p:nvSpPr>
          <p:cNvPr id="17" name="TextBox 16">
            <a:extLst>
              <a:ext uri="{FF2B5EF4-FFF2-40B4-BE49-F238E27FC236}">
                <a16:creationId xmlns:a16="http://schemas.microsoft.com/office/drawing/2014/main" id="{D360C899-C9B4-1186-F5F4-999DB5872950}"/>
              </a:ext>
            </a:extLst>
          </p:cNvPr>
          <p:cNvSpPr txBox="1"/>
          <p:nvPr/>
        </p:nvSpPr>
        <p:spPr>
          <a:xfrm>
            <a:off x="731180" y="2818998"/>
            <a:ext cx="1851860" cy="307777"/>
          </a:xfrm>
          <a:prstGeom prst="rect">
            <a:avLst/>
          </a:prstGeom>
          <a:noFill/>
        </p:spPr>
        <p:txBody>
          <a:bodyPr wrap="square" rtlCol="0">
            <a:spAutoFit/>
          </a:bodyPr>
          <a:lstStyle/>
          <a:p>
            <a:r>
              <a:rPr lang="en-US" dirty="0">
                <a:solidFill>
                  <a:srgbClr val="FF0000"/>
                </a:solidFill>
              </a:rPr>
              <a:t>Adversarial Example</a:t>
            </a:r>
          </a:p>
        </p:txBody>
      </p:sp>
      <p:sp>
        <p:nvSpPr>
          <p:cNvPr id="18" name="Arrow: Right 17">
            <a:extLst>
              <a:ext uri="{FF2B5EF4-FFF2-40B4-BE49-F238E27FC236}">
                <a16:creationId xmlns:a16="http://schemas.microsoft.com/office/drawing/2014/main" id="{EBDCC542-44F6-7381-5B20-E522FDFBC3F2}"/>
              </a:ext>
            </a:extLst>
          </p:cNvPr>
          <p:cNvSpPr/>
          <p:nvPr/>
        </p:nvSpPr>
        <p:spPr>
          <a:xfrm>
            <a:off x="2558412" y="1967915"/>
            <a:ext cx="738806" cy="323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73CADEB-DA8A-B8E9-7527-F6F8D231667C}"/>
              </a:ext>
            </a:extLst>
          </p:cNvPr>
          <p:cNvSpPr txBox="1"/>
          <p:nvPr/>
        </p:nvSpPr>
        <p:spPr>
          <a:xfrm>
            <a:off x="3359150" y="1524000"/>
            <a:ext cx="1803400" cy="307777"/>
          </a:xfrm>
          <a:prstGeom prst="rect">
            <a:avLst/>
          </a:prstGeom>
          <a:noFill/>
        </p:spPr>
        <p:txBody>
          <a:bodyPr wrap="square" rtlCol="0">
            <a:spAutoFit/>
          </a:bodyPr>
          <a:lstStyle/>
          <a:p>
            <a:r>
              <a:rPr lang="en-US" dirty="0"/>
              <a:t>Forward Diffusion</a:t>
            </a:r>
          </a:p>
        </p:txBody>
      </p:sp>
      <p:grpSp>
        <p:nvGrpSpPr>
          <p:cNvPr id="69" name="Group 68">
            <a:extLst>
              <a:ext uri="{FF2B5EF4-FFF2-40B4-BE49-F238E27FC236}">
                <a16:creationId xmlns:a16="http://schemas.microsoft.com/office/drawing/2014/main" id="{A18002AE-DA21-0443-7F57-4100C6ADB66D}"/>
              </a:ext>
            </a:extLst>
          </p:cNvPr>
          <p:cNvGrpSpPr/>
          <p:nvPr/>
        </p:nvGrpSpPr>
        <p:grpSpPr>
          <a:xfrm>
            <a:off x="5768299" y="1359677"/>
            <a:ext cx="1415180" cy="1415180"/>
            <a:chOff x="5768299" y="1368933"/>
            <a:chExt cx="1415180" cy="1415180"/>
          </a:xfrm>
        </p:grpSpPr>
        <p:pic>
          <p:nvPicPr>
            <p:cNvPr id="20" name="Picture 19">
              <a:extLst>
                <a:ext uri="{FF2B5EF4-FFF2-40B4-BE49-F238E27FC236}">
                  <a16:creationId xmlns:a16="http://schemas.microsoft.com/office/drawing/2014/main" id="{AB0CCE2A-2789-8643-5F3B-FE470D48CFC7}"/>
                </a:ext>
              </a:extLst>
            </p:cNvPr>
            <p:cNvPicPr>
              <a:picLocks noChangeAspect="1"/>
            </p:cNvPicPr>
            <p:nvPr/>
          </p:nvPicPr>
          <p:blipFill>
            <a:blip r:embed="rId3"/>
            <a:stretch>
              <a:fillRect/>
            </a:stretch>
          </p:blipFill>
          <p:spPr>
            <a:xfrm>
              <a:off x="5768299" y="1368933"/>
              <a:ext cx="1415180" cy="1415180"/>
            </a:xfrm>
            <a:prstGeom prst="rect">
              <a:avLst/>
            </a:prstGeom>
          </p:spPr>
        </p:pic>
        <p:sp>
          <p:nvSpPr>
            <p:cNvPr id="21" name="Oval 20">
              <a:extLst>
                <a:ext uri="{FF2B5EF4-FFF2-40B4-BE49-F238E27FC236}">
                  <a16:creationId xmlns:a16="http://schemas.microsoft.com/office/drawing/2014/main" id="{E11ADC01-D7E0-04B8-8E1D-D36F14E7F031}"/>
                </a:ext>
              </a:extLst>
            </p:cNvPr>
            <p:cNvSpPr/>
            <p:nvPr/>
          </p:nvSpPr>
          <p:spPr>
            <a:xfrm>
              <a:off x="5888845" y="1679731"/>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0581690-94F2-27D7-CE8F-421EB4B3415C}"/>
                </a:ext>
              </a:extLst>
            </p:cNvPr>
            <p:cNvSpPr/>
            <p:nvPr/>
          </p:nvSpPr>
          <p:spPr>
            <a:xfrm>
              <a:off x="6347791" y="2044299"/>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C4E0DD2-B88F-33F2-52BE-67959F59746C}"/>
                </a:ext>
              </a:extLst>
            </p:cNvPr>
            <p:cNvSpPr/>
            <p:nvPr/>
          </p:nvSpPr>
          <p:spPr>
            <a:xfrm>
              <a:off x="6578935" y="1813336"/>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1A8E36-C589-E955-B9DC-6BCC59C978C0}"/>
                </a:ext>
              </a:extLst>
            </p:cNvPr>
            <p:cNvSpPr/>
            <p:nvPr/>
          </p:nvSpPr>
          <p:spPr>
            <a:xfrm>
              <a:off x="6619095" y="2084327"/>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798D0CC-8449-9199-9874-4C1C0064F186}"/>
                </a:ext>
              </a:extLst>
            </p:cNvPr>
            <p:cNvSpPr/>
            <p:nvPr/>
          </p:nvSpPr>
          <p:spPr>
            <a:xfrm>
              <a:off x="6962666" y="1800443"/>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3FA6E4-3262-5CAB-9EA6-04B9FCF7B8FB}"/>
                </a:ext>
              </a:extLst>
            </p:cNvPr>
            <p:cNvSpPr/>
            <p:nvPr/>
          </p:nvSpPr>
          <p:spPr>
            <a:xfrm>
              <a:off x="6019223" y="2146813"/>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0D95818-7D0B-4BAC-ED15-3E240415B7F4}"/>
                </a:ext>
              </a:extLst>
            </p:cNvPr>
            <p:cNvSpPr/>
            <p:nvPr/>
          </p:nvSpPr>
          <p:spPr>
            <a:xfrm>
              <a:off x="6415649" y="2036495"/>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47DFEED-0D40-7673-F376-BA17DDB35814}"/>
                </a:ext>
              </a:extLst>
            </p:cNvPr>
            <p:cNvSpPr/>
            <p:nvPr/>
          </p:nvSpPr>
          <p:spPr>
            <a:xfrm>
              <a:off x="6455809" y="2307486"/>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0866B23-CABE-DB13-1AD2-9B0191188921}"/>
                </a:ext>
              </a:extLst>
            </p:cNvPr>
            <p:cNvSpPr/>
            <p:nvPr/>
          </p:nvSpPr>
          <p:spPr>
            <a:xfrm>
              <a:off x="6799380" y="2023602"/>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4AF6567F-ED55-5EB0-112C-65FE611CBD1F}"/>
              </a:ext>
            </a:extLst>
          </p:cNvPr>
          <p:cNvGrpSpPr/>
          <p:nvPr/>
        </p:nvGrpSpPr>
        <p:grpSpPr>
          <a:xfrm>
            <a:off x="5807817" y="1952843"/>
            <a:ext cx="1347409" cy="547071"/>
            <a:chOff x="5807817" y="1952843"/>
            <a:chExt cx="1347409" cy="547071"/>
          </a:xfrm>
        </p:grpSpPr>
        <p:sp>
          <p:nvSpPr>
            <p:cNvPr id="31" name="Oval 30">
              <a:extLst>
                <a:ext uri="{FF2B5EF4-FFF2-40B4-BE49-F238E27FC236}">
                  <a16:creationId xmlns:a16="http://schemas.microsoft.com/office/drawing/2014/main" id="{D83F030A-401B-D91F-DE24-9CA306E0C47E}"/>
                </a:ext>
              </a:extLst>
            </p:cNvPr>
            <p:cNvSpPr/>
            <p:nvPr/>
          </p:nvSpPr>
          <p:spPr>
            <a:xfrm>
              <a:off x="5807817" y="2080954"/>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DEF018D-C68C-ACED-806C-4F9D79F8B317}"/>
                </a:ext>
              </a:extLst>
            </p:cNvPr>
            <p:cNvSpPr/>
            <p:nvPr/>
          </p:nvSpPr>
          <p:spPr>
            <a:xfrm>
              <a:off x="6193645" y="1984531"/>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F717C3-9D10-D63A-B2B7-121A11468F38}"/>
                </a:ext>
              </a:extLst>
            </p:cNvPr>
            <p:cNvSpPr/>
            <p:nvPr/>
          </p:nvSpPr>
          <p:spPr>
            <a:xfrm>
              <a:off x="6731335" y="1965736"/>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6D22F65-54E0-CB67-CC62-1ADEE488D3DE}"/>
                </a:ext>
              </a:extLst>
            </p:cNvPr>
            <p:cNvSpPr/>
            <p:nvPr/>
          </p:nvSpPr>
          <p:spPr>
            <a:xfrm>
              <a:off x="6771495" y="2236727"/>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0D5D3E3-C124-E3B1-42DC-B0FC2DE36CB3}"/>
                </a:ext>
              </a:extLst>
            </p:cNvPr>
            <p:cNvSpPr/>
            <p:nvPr/>
          </p:nvSpPr>
          <p:spPr>
            <a:xfrm>
              <a:off x="7115066" y="1952843"/>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CB0A197-44BF-37DE-4B1B-F2EDB2BEAB93}"/>
                </a:ext>
              </a:extLst>
            </p:cNvPr>
            <p:cNvSpPr/>
            <p:nvPr/>
          </p:nvSpPr>
          <p:spPr>
            <a:xfrm>
              <a:off x="6171623" y="2299213"/>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6C8E760-FA44-E94C-6DCA-957121CB37E5}"/>
                </a:ext>
              </a:extLst>
            </p:cNvPr>
            <p:cNvSpPr/>
            <p:nvPr/>
          </p:nvSpPr>
          <p:spPr>
            <a:xfrm>
              <a:off x="6619095" y="2186841"/>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E05AE0F-888F-ECFC-6195-8B2604F50553}"/>
                </a:ext>
              </a:extLst>
            </p:cNvPr>
            <p:cNvSpPr/>
            <p:nvPr/>
          </p:nvSpPr>
          <p:spPr>
            <a:xfrm>
              <a:off x="6608209" y="2459886"/>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3940414-46BF-2C50-C8F8-4F585E9A2CC7}"/>
                </a:ext>
              </a:extLst>
            </p:cNvPr>
            <p:cNvSpPr/>
            <p:nvPr/>
          </p:nvSpPr>
          <p:spPr>
            <a:xfrm>
              <a:off x="6951780" y="2176002"/>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68010734-3D21-40E6-B9F0-E52154D141E4}"/>
              </a:ext>
            </a:extLst>
          </p:cNvPr>
          <p:cNvSpPr txBox="1"/>
          <p:nvPr/>
        </p:nvSpPr>
        <p:spPr>
          <a:xfrm>
            <a:off x="5198846" y="2785495"/>
            <a:ext cx="2840498" cy="307777"/>
          </a:xfrm>
          <a:prstGeom prst="rect">
            <a:avLst/>
          </a:prstGeom>
          <a:noFill/>
        </p:spPr>
        <p:txBody>
          <a:bodyPr wrap="square" rtlCol="0">
            <a:spAutoFit/>
          </a:bodyPr>
          <a:lstStyle/>
          <a:p>
            <a:r>
              <a:rPr lang="en-US" dirty="0">
                <a:solidFill>
                  <a:srgbClr val="FF0000"/>
                </a:solidFill>
              </a:rPr>
              <a:t>Add Noise to Disrupt Perturbation</a:t>
            </a:r>
          </a:p>
        </p:txBody>
      </p:sp>
      <p:sp>
        <p:nvSpPr>
          <p:cNvPr id="43" name="Arrow: Right 42">
            <a:extLst>
              <a:ext uri="{FF2B5EF4-FFF2-40B4-BE49-F238E27FC236}">
                <a16:creationId xmlns:a16="http://schemas.microsoft.com/office/drawing/2014/main" id="{BF353F99-F669-78E5-944C-AFF6E2D2C9DD}"/>
              </a:ext>
            </a:extLst>
          </p:cNvPr>
          <p:cNvSpPr/>
          <p:nvPr/>
        </p:nvSpPr>
        <p:spPr>
          <a:xfrm>
            <a:off x="4889264" y="1922402"/>
            <a:ext cx="738806" cy="323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0824996E-7DC1-1AB4-0B19-6C546F7EAC40}"/>
              </a:ext>
            </a:extLst>
          </p:cNvPr>
          <p:cNvSpPr txBox="1"/>
          <p:nvPr/>
        </p:nvSpPr>
        <p:spPr>
          <a:xfrm>
            <a:off x="5258667" y="5498323"/>
            <a:ext cx="2321282" cy="307777"/>
          </a:xfrm>
          <a:prstGeom prst="rect">
            <a:avLst/>
          </a:prstGeom>
          <a:noFill/>
        </p:spPr>
        <p:txBody>
          <a:bodyPr wrap="square" rtlCol="0">
            <a:spAutoFit/>
          </a:bodyPr>
          <a:lstStyle/>
          <a:p>
            <a:r>
              <a:rPr lang="en-US" dirty="0">
                <a:solidFill>
                  <a:srgbClr val="FF0000"/>
                </a:solidFill>
              </a:rPr>
              <a:t>Noisy Adversarial Example</a:t>
            </a:r>
          </a:p>
        </p:txBody>
      </p:sp>
      <p:grpSp>
        <p:nvGrpSpPr>
          <p:cNvPr id="72" name="Group 71">
            <a:extLst>
              <a:ext uri="{FF2B5EF4-FFF2-40B4-BE49-F238E27FC236}">
                <a16:creationId xmlns:a16="http://schemas.microsoft.com/office/drawing/2014/main" id="{7EA5DE79-7912-7612-C769-D33C69513E53}"/>
              </a:ext>
            </a:extLst>
          </p:cNvPr>
          <p:cNvGrpSpPr/>
          <p:nvPr/>
        </p:nvGrpSpPr>
        <p:grpSpPr>
          <a:xfrm>
            <a:off x="5767880" y="4009312"/>
            <a:ext cx="1415180" cy="1415180"/>
            <a:chOff x="5768299" y="1368933"/>
            <a:chExt cx="1415180" cy="1415180"/>
          </a:xfrm>
        </p:grpSpPr>
        <p:pic>
          <p:nvPicPr>
            <p:cNvPr id="73" name="Picture 72">
              <a:extLst>
                <a:ext uri="{FF2B5EF4-FFF2-40B4-BE49-F238E27FC236}">
                  <a16:creationId xmlns:a16="http://schemas.microsoft.com/office/drawing/2014/main" id="{E14932D1-FF19-ABD6-1538-6CBD814C2430}"/>
                </a:ext>
              </a:extLst>
            </p:cNvPr>
            <p:cNvPicPr>
              <a:picLocks noChangeAspect="1"/>
            </p:cNvPicPr>
            <p:nvPr/>
          </p:nvPicPr>
          <p:blipFill>
            <a:blip r:embed="rId3"/>
            <a:stretch>
              <a:fillRect/>
            </a:stretch>
          </p:blipFill>
          <p:spPr>
            <a:xfrm>
              <a:off x="5768299" y="1368933"/>
              <a:ext cx="1415180" cy="1415180"/>
            </a:xfrm>
            <a:prstGeom prst="rect">
              <a:avLst/>
            </a:prstGeom>
          </p:spPr>
        </p:pic>
        <p:sp>
          <p:nvSpPr>
            <p:cNvPr id="74" name="Oval 73">
              <a:extLst>
                <a:ext uri="{FF2B5EF4-FFF2-40B4-BE49-F238E27FC236}">
                  <a16:creationId xmlns:a16="http://schemas.microsoft.com/office/drawing/2014/main" id="{9FF31AB6-842A-6503-366F-D85A5E394222}"/>
                </a:ext>
              </a:extLst>
            </p:cNvPr>
            <p:cNvSpPr/>
            <p:nvPr/>
          </p:nvSpPr>
          <p:spPr>
            <a:xfrm>
              <a:off x="5888845" y="1679731"/>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5373587-9C6D-853A-79D6-355176C80FC3}"/>
                </a:ext>
              </a:extLst>
            </p:cNvPr>
            <p:cNvSpPr/>
            <p:nvPr/>
          </p:nvSpPr>
          <p:spPr>
            <a:xfrm>
              <a:off x="6347791" y="2044299"/>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2D48774-BDCC-793F-62C1-F7DE587E9239}"/>
                </a:ext>
              </a:extLst>
            </p:cNvPr>
            <p:cNvSpPr/>
            <p:nvPr/>
          </p:nvSpPr>
          <p:spPr>
            <a:xfrm>
              <a:off x="6578935" y="1813336"/>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AADF229-7F73-B278-78AC-8A2D068745C2}"/>
                </a:ext>
              </a:extLst>
            </p:cNvPr>
            <p:cNvSpPr/>
            <p:nvPr/>
          </p:nvSpPr>
          <p:spPr>
            <a:xfrm>
              <a:off x="6619095" y="2084327"/>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633F9D8-BB78-98D8-6056-C5DFA5AC34FE}"/>
                </a:ext>
              </a:extLst>
            </p:cNvPr>
            <p:cNvSpPr/>
            <p:nvPr/>
          </p:nvSpPr>
          <p:spPr>
            <a:xfrm>
              <a:off x="6962666" y="1800443"/>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45989A7-FED3-C6D6-6E5A-F24E32864A54}"/>
                </a:ext>
              </a:extLst>
            </p:cNvPr>
            <p:cNvSpPr/>
            <p:nvPr/>
          </p:nvSpPr>
          <p:spPr>
            <a:xfrm>
              <a:off x="6019223" y="2146813"/>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1B50EDC-463F-7775-B0AC-2FA422D4731E}"/>
                </a:ext>
              </a:extLst>
            </p:cNvPr>
            <p:cNvSpPr/>
            <p:nvPr/>
          </p:nvSpPr>
          <p:spPr>
            <a:xfrm>
              <a:off x="6415649" y="2036495"/>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8AE4F3A-9BF9-439D-02AE-AE116C6C2CFE}"/>
                </a:ext>
              </a:extLst>
            </p:cNvPr>
            <p:cNvSpPr/>
            <p:nvPr/>
          </p:nvSpPr>
          <p:spPr>
            <a:xfrm>
              <a:off x="6455809" y="2307486"/>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7E38524-5642-C2C2-D8D9-6827B5BEDAF7}"/>
                </a:ext>
              </a:extLst>
            </p:cNvPr>
            <p:cNvSpPr/>
            <p:nvPr/>
          </p:nvSpPr>
          <p:spPr>
            <a:xfrm>
              <a:off x="6799380" y="2023602"/>
              <a:ext cx="40160" cy="40028"/>
            </a:xfrm>
            <a:prstGeom prst="ellipse">
              <a:avLst/>
            </a:prstGeom>
            <a:solidFill>
              <a:schemeClr val="tx1"/>
            </a:solidFill>
            <a:ln w="12700">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1E192A44-3CE7-F1C1-868C-D56101F2DC94}"/>
              </a:ext>
            </a:extLst>
          </p:cNvPr>
          <p:cNvGrpSpPr/>
          <p:nvPr/>
        </p:nvGrpSpPr>
        <p:grpSpPr>
          <a:xfrm>
            <a:off x="5847558" y="4582636"/>
            <a:ext cx="1347409" cy="547071"/>
            <a:chOff x="5807817" y="1952843"/>
            <a:chExt cx="1347409" cy="547071"/>
          </a:xfrm>
        </p:grpSpPr>
        <p:sp>
          <p:nvSpPr>
            <p:cNvPr id="84" name="Oval 83">
              <a:extLst>
                <a:ext uri="{FF2B5EF4-FFF2-40B4-BE49-F238E27FC236}">
                  <a16:creationId xmlns:a16="http://schemas.microsoft.com/office/drawing/2014/main" id="{C898CE3C-6ACA-6F45-537E-DB4ADC24320F}"/>
                </a:ext>
              </a:extLst>
            </p:cNvPr>
            <p:cNvSpPr/>
            <p:nvPr/>
          </p:nvSpPr>
          <p:spPr>
            <a:xfrm>
              <a:off x="5807817" y="2080954"/>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661D0F8-2329-EF11-B87F-516D5DCBF3B3}"/>
                </a:ext>
              </a:extLst>
            </p:cNvPr>
            <p:cNvSpPr/>
            <p:nvPr/>
          </p:nvSpPr>
          <p:spPr>
            <a:xfrm>
              <a:off x="6193645" y="1984531"/>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52E9FCC-A7B8-5C7C-CE6D-B2DAA6FBB680}"/>
                </a:ext>
              </a:extLst>
            </p:cNvPr>
            <p:cNvSpPr/>
            <p:nvPr/>
          </p:nvSpPr>
          <p:spPr>
            <a:xfrm>
              <a:off x="6731335" y="1965736"/>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5AC800B2-B86C-3301-5467-424EBBBC379B}"/>
                </a:ext>
              </a:extLst>
            </p:cNvPr>
            <p:cNvSpPr/>
            <p:nvPr/>
          </p:nvSpPr>
          <p:spPr>
            <a:xfrm>
              <a:off x="6771495" y="2236727"/>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0FF867B-33C6-A810-8BF9-1C3A2B500E84}"/>
                </a:ext>
              </a:extLst>
            </p:cNvPr>
            <p:cNvSpPr/>
            <p:nvPr/>
          </p:nvSpPr>
          <p:spPr>
            <a:xfrm>
              <a:off x="7115066" y="1952843"/>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6821CF1-D783-F2BF-BDBE-4C85758D0EEF}"/>
                </a:ext>
              </a:extLst>
            </p:cNvPr>
            <p:cNvSpPr/>
            <p:nvPr/>
          </p:nvSpPr>
          <p:spPr>
            <a:xfrm>
              <a:off x="6171623" y="2299213"/>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CE209DE-1041-48E4-9B2C-7DA97A6B4BE7}"/>
                </a:ext>
              </a:extLst>
            </p:cNvPr>
            <p:cNvSpPr/>
            <p:nvPr/>
          </p:nvSpPr>
          <p:spPr>
            <a:xfrm>
              <a:off x="6619095" y="2186841"/>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59EB35C-CBE5-5BB6-F974-F550CA43F85F}"/>
                </a:ext>
              </a:extLst>
            </p:cNvPr>
            <p:cNvSpPr/>
            <p:nvPr/>
          </p:nvSpPr>
          <p:spPr>
            <a:xfrm>
              <a:off x="6608209" y="2459886"/>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E6971A8-96C4-009D-D615-2A03309D9FB5}"/>
                </a:ext>
              </a:extLst>
            </p:cNvPr>
            <p:cNvSpPr/>
            <p:nvPr/>
          </p:nvSpPr>
          <p:spPr>
            <a:xfrm>
              <a:off x="6951780" y="2176002"/>
              <a:ext cx="40160" cy="40028"/>
            </a:xfrm>
            <a:prstGeom prst="ellipse">
              <a:avLst/>
            </a:prstGeom>
            <a:solidFill>
              <a:schemeClr val="bg1"/>
            </a:solidFill>
            <a:ln w="127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94" name="Straight Arrow Connector 93">
            <a:extLst>
              <a:ext uri="{FF2B5EF4-FFF2-40B4-BE49-F238E27FC236}">
                <a16:creationId xmlns:a16="http://schemas.microsoft.com/office/drawing/2014/main" id="{7D0E82DF-FB5A-5C43-015D-2AB53A5D0DA7}"/>
              </a:ext>
            </a:extLst>
          </p:cNvPr>
          <p:cNvCxnSpPr/>
          <p:nvPr/>
        </p:nvCxnSpPr>
        <p:spPr>
          <a:xfrm>
            <a:off x="6578516" y="3193143"/>
            <a:ext cx="0" cy="5660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5" name="Arrow: Right 94">
            <a:extLst>
              <a:ext uri="{FF2B5EF4-FFF2-40B4-BE49-F238E27FC236}">
                <a16:creationId xmlns:a16="http://schemas.microsoft.com/office/drawing/2014/main" id="{4F619739-2A7E-9E8C-7C8A-3D28A73F35CD}"/>
              </a:ext>
            </a:extLst>
          </p:cNvPr>
          <p:cNvSpPr/>
          <p:nvPr/>
        </p:nvSpPr>
        <p:spPr>
          <a:xfrm rot="10800000">
            <a:off x="4986139" y="4505459"/>
            <a:ext cx="738806" cy="323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row: Right 95">
            <a:extLst>
              <a:ext uri="{FF2B5EF4-FFF2-40B4-BE49-F238E27FC236}">
                <a16:creationId xmlns:a16="http://schemas.microsoft.com/office/drawing/2014/main" id="{718EED99-3D71-4965-7EDD-6EDC87C433A5}"/>
              </a:ext>
            </a:extLst>
          </p:cNvPr>
          <p:cNvSpPr/>
          <p:nvPr/>
        </p:nvSpPr>
        <p:spPr>
          <a:xfrm rot="10800000">
            <a:off x="2560670" y="4481945"/>
            <a:ext cx="738806" cy="323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119A7DE1-3C1A-B908-07CD-B5C42FC60FB1}"/>
              </a:ext>
            </a:extLst>
          </p:cNvPr>
          <p:cNvSpPr txBox="1"/>
          <p:nvPr/>
        </p:nvSpPr>
        <p:spPr>
          <a:xfrm>
            <a:off x="3359150" y="3836446"/>
            <a:ext cx="1803400" cy="307777"/>
          </a:xfrm>
          <a:prstGeom prst="rect">
            <a:avLst/>
          </a:prstGeom>
          <a:noFill/>
        </p:spPr>
        <p:txBody>
          <a:bodyPr wrap="square" rtlCol="0">
            <a:spAutoFit/>
          </a:bodyPr>
          <a:lstStyle/>
          <a:p>
            <a:r>
              <a:rPr lang="en-US" dirty="0"/>
              <a:t>Backward Diffusion</a:t>
            </a:r>
          </a:p>
        </p:txBody>
      </p:sp>
      <p:pic>
        <p:nvPicPr>
          <p:cNvPr id="98" name="Picture 97">
            <a:extLst>
              <a:ext uri="{FF2B5EF4-FFF2-40B4-BE49-F238E27FC236}">
                <a16:creationId xmlns:a16="http://schemas.microsoft.com/office/drawing/2014/main" id="{B951C8B4-2CCC-4908-A770-976BB9603708}"/>
              </a:ext>
            </a:extLst>
          </p:cNvPr>
          <p:cNvPicPr>
            <a:picLocks noChangeAspect="1"/>
          </p:cNvPicPr>
          <p:nvPr/>
        </p:nvPicPr>
        <p:blipFill>
          <a:blip r:embed="rId3"/>
          <a:stretch>
            <a:fillRect/>
          </a:stretch>
        </p:blipFill>
        <p:spPr>
          <a:xfrm>
            <a:off x="933360" y="4009312"/>
            <a:ext cx="1415180" cy="1415180"/>
          </a:xfrm>
          <a:prstGeom prst="rect">
            <a:avLst/>
          </a:prstGeom>
        </p:spPr>
      </p:pic>
      <p:sp>
        <p:nvSpPr>
          <p:cNvPr id="99" name="TextBox 98">
            <a:extLst>
              <a:ext uri="{FF2B5EF4-FFF2-40B4-BE49-F238E27FC236}">
                <a16:creationId xmlns:a16="http://schemas.microsoft.com/office/drawing/2014/main" id="{55C5BB82-BEBA-59A9-6169-81DD69F46FB0}"/>
              </a:ext>
            </a:extLst>
          </p:cNvPr>
          <p:cNvSpPr txBox="1"/>
          <p:nvPr/>
        </p:nvSpPr>
        <p:spPr>
          <a:xfrm>
            <a:off x="869203" y="5487685"/>
            <a:ext cx="1646659" cy="307777"/>
          </a:xfrm>
          <a:prstGeom prst="rect">
            <a:avLst/>
          </a:prstGeom>
          <a:noFill/>
        </p:spPr>
        <p:txBody>
          <a:bodyPr wrap="square" rtlCol="0">
            <a:spAutoFit/>
          </a:bodyPr>
          <a:lstStyle/>
          <a:p>
            <a:r>
              <a:rPr lang="en-US" dirty="0">
                <a:solidFill>
                  <a:srgbClr val="00B050"/>
                </a:solidFill>
              </a:rPr>
              <a:t>Benign Sample</a:t>
            </a:r>
          </a:p>
        </p:txBody>
      </p:sp>
      <p:sp>
        <p:nvSpPr>
          <p:cNvPr id="101" name="TextBox 100">
            <a:extLst>
              <a:ext uri="{FF2B5EF4-FFF2-40B4-BE49-F238E27FC236}">
                <a16:creationId xmlns:a16="http://schemas.microsoft.com/office/drawing/2014/main" id="{DEEDA3D9-740C-2A48-03A0-03F24DD9029F}"/>
              </a:ext>
            </a:extLst>
          </p:cNvPr>
          <p:cNvSpPr txBox="1"/>
          <p:nvPr/>
        </p:nvSpPr>
        <p:spPr>
          <a:xfrm>
            <a:off x="0" y="3307236"/>
            <a:ext cx="9144000"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t>Forward destroy perturbation</a:t>
            </a:r>
          </a:p>
        </p:txBody>
      </p:sp>
      <p:sp>
        <p:nvSpPr>
          <p:cNvPr id="102" name="TextBox 101">
            <a:extLst>
              <a:ext uri="{FF2B5EF4-FFF2-40B4-BE49-F238E27FC236}">
                <a16:creationId xmlns:a16="http://schemas.microsoft.com/office/drawing/2014/main" id="{16D5A957-631C-DAB3-2153-E50B6C871E0B}"/>
              </a:ext>
            </a:extLst>
          </p:cNvPr>
          <p:cNvSpPr txBox="1"/>
          <p:nvPr/>
        </p:nvSpPr>
        <p:spPr>
          <a:xfrm>
            <a:off x="0" y="6007161"/>
            <a:ext cx="9144000" cy="30777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dirty="0"/>
              <a:t>Backward recover benign; </a:t>
            </a:r>
            <a:r>
              <a:rPr lang="en-US" dirty="0">
                <a:solidFill>
                  <a:schemeClr val="bg1"/>
                </a:solidFill>
              </a:rPr>
              <a:t>Because the original diffusion model is trained on</a:t>
            </a:r>
            <a:endParaRPr lang="en-US" b="1" dirty="0">
              <a:solidFill>
                <a:srgbClr val="92D050"/>
              </a:solidFill>
            </a:endParaRPr>
          </a:p>
        </p:txBody>
      </p:sp>
      <p:sp>
        <p:nvSpPr>
          <p:cNvPr id="4" name="TextBox 3">
            <a:extLst>
              <a:ext uri="{FF2B5EF4-FFF2-40B4-BE49-F238E27FC236}">
                <a16:creationId xmlns:a16="http://schemas.microsoft.com/office/drawing/2014/main" id="{BEB1F97C-19A2-EBAF-6F65-A90058161450}"/>
              </a:ext>
            </a:extLst>
          </p:cNvPr>
          <p:cNvSpPr txBox="1"/>
          <p:nvPr/>
        </p:nvSpPr>
        <p:spPr>
          <a:xfrm>
            <a:off x="5908506" y="5942856"/>
            <a:ext cx="1592582" cy="400110"/>
          </a:xfrm>
          <a:prstGeom prst="rect">
            <a:avLst/>
          </a:prstGeom>
          <a:noFill/>
        </p:spPr>
        <p:txBody>
          <a:bodyPr wrap="square" rtlCol="0">
            <a:spAutoFit/>
          </a:bodyPr>
          <a:lstStyle/>
          <a:p>
            <a:r>
              <a:rPr lang="en-US" sz="2000" dirty="0">
                <a:solidFill>
                  <a:schemeClr val="bg1"/>
                </a:solidFill>
                <a:highlight>
                  <a:srgbClr val="00FF00"/>
                </a:highlight>
              </a:rPr>
              <a:t>Clean data.</a:t>
            </a:r>
          </a:p>
        </p:txBody>
      </p:sp>
      <p:sp>
        <p:nvSpPr>
          <p:cNvPr id="11" name="Slide Number Placeholder 10">
            <a:extLst>
              <a:ext uri="{FF2B5EF4-FFF2-40B4-BE49-F238E27FC236}">
                <a16:creationId xmlns:a16="http://schemas.microsoft.com/office/drawing/2014/main" id="{7C5D0339-C71D-1716-D7AE-9482669E0B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8155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8" grpId="0" animBg="1"/>
      <p:bldP spid="19" grpId="0"/>
      <p:bldP spid="42" grpId="0"/>
      <p:bldP spid="43" grpId="0" animBg="1"/>
      <p:bldP spid="67" grpId="0"/>
      <p:bldP spid="95" grpId="0" animBg="1"/>
      <p:bldP spid="96" grpId="0" animBg="1"/>
      <p:bldP spid="97" grpId="0"/>
      <p:bldP spid="99" grpId="0"/>
      <p:bldP spid="101" grpId="0" animBg="1"/>
      <p:bldP spid="10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2ACA6-BCA0-41FE-E2B4-0C16081C4D7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72EC28-C9DC-ABC4-3155-FB9F36AF35D8}"/>
              </a:ext>
            </a:extLst>
          </p:cNvPr>
          <p:cNvSpPr txBox="1"/>
          <p:nvPr/>
        </p:nvSpPr>
        <p:spPr>
          <a:xfrm>
            <a:off x="914400" y="179173"/>
            <a:ext cx="5473132" cy="400110"/>
          </a:xfrm>
          <a:prstGeom prst="rect">
            <a:avLst/>
          </a:prstGeom>
          <a:noFill/>
        </p:spPr>
        <p:txBody>
          <a:bodyPr wrap="square" rtlCol="0">
            <a:spAutoFit/>
          </a:bodyPr>
          <a:lstStyle/>
          <a:p>
            <a:r>
              <a:rPr lang="en-US" sz="2000" dirty="0">
                <a:solidFill>
                  <a:schemeClr val="bg1"/>
                </a:solidFill>
              </a:rPr>
              <a:t>How to determine the optimal purify step?</a:t>
            </a:r>
          </a:p>
        </p:txBody>
      </p:sp>
      <p:sp>
        <p:nvSpPr>
          <p:cNvPr id="107" name="TextBox 106">
            <a:extLst>
              <a:ext uri="{FF2B5EF4-FFF2-40B4-BE49-F238E27FC236}">
                <a16:creationId xmlns:a16="http://schemas.microsoft.com/office/drawing/2014/main" id="{419C95F1-5E64-E345-070A-FA5175EC2B69}"/>
              </a:ext>
            </a:extLst>
          </p:cNvPr>
          <p:cNvSpPr txBox="1"/>
          <p:nvPr/>
        </p:nvSpPr>
        <p:spPr>
          <a:xfrm>
            <a:off x="2240227" y="3104971"/>
            <a:ext cx="676701" cy="523220"/>
          </a:xfrm>
          <a:prstGeom prst="rect">
            <a:avLst/>
          </a:prstGeom>
          <a:noFill/>
        </p:spPr>
        <p:txBody>
          <a:bodyPr wrap="square" rtlCol="0">
            <a:spAutoFit/>
          </a:bodyPr>
          <a:lstStyle/>
          <a:p>
            <a:r>
              <a:rPr lang="en-US" dirty="0"/>
              <a:t>C&amp;W attack</a:t>
            </a:r>
          </a:p>
        </p:txBody>
      </p:sp>
      <p:pic>
        <p:nvPicPr>
          <p:cNvPr id="109" name="Picture 108">
            <a:extLst>
              <a:ext uri="{FF2B5EF4-FFF2-40B4-BE49-F238E27FC236}">
                <a16:creationId xmlns:a16="http://schemas.microsoft.com/office/drawing/2014/main" id="{725882EE-872E-8016-174F-4E2BF0FB2F73}"/>
              </a:ext>
            </a:extLst>
          </p:cNvPr>
          <p:cNvPicPr>
            <a:picLocks noChangeAspect="1"/>
          </p:cNvPicPr>
          <p:nvPr/>
        </p:nvPicPr>
        <p:blipFill>
          <a:blip r:embed="rId3"/>
          <a:stretch>
            <a:fillRect/>
          </a:stretch>
        </p:blipFill>
        <p:spPr>
          <a:xfrm>
            <a:off x="6464451" y="1209918"/>
            <a:ext cx="1584247" cy="1895053"/>
          </a:xfrm>
          <a:prstGeom prst="rect">
            <a:avLst/>
          </a:prstGeom>
        </p:spPr>
      </p:pic>
      <p:pic>
        <p:nvPicPr>
          <p:cNvPr id="111" name="Picture 110">
            <a:extLst>
              <a:ext uri="{FF2B5EF4-FFF2-40B4-BE49-F238E27FC236}">
                <a16:creationId xmlns:a16="http://schemas.microsoft.com/office/drawing/2014/main" id="{A43D0664-B1EC-9EE2-7659-6D279C253B23}"/>
              </a:ext>
            </a:extLst>
          </p:cNvPr>
          <p:cNvPicPr>
            <a:picLocks noChangeAspect="1"/>
          </p:cNvPicPr>
          <p:nvPr/>
        </p:nvPicPr>
        <p:blipFill>
          <a:blip r:embed="rId4"/>
          <a:stretch>
            <a:fillRect/>
          </a:stretch>
        </p:blipFill>
        <p:spPr>
          <a:xfrm>
            <a:off x="6464451" y="3890167"/>
            <a:ext cx="1515189" cy="1895053"/>
          </a:xfrm>
          <a:prstGeom prst="rect">
            <a:avLst/>
          </a:prstGeom>
        </p:spPr>
      </p:pic>
      <p:sp>
        <p:nvSpPr>
          <p:cNvPr id="116" name="TextBox 115">
            <a:extLst>
              <a:ext uri="{FF2B5EF4-FFF2-40B4-BE49-F238E27FC236}">
                <a16:creationId xmlns:a16="http://schemas.microsoft.com/office/drawing/2014/main" id="{43DE9BD1-6C9F-1CBB-B442-7DF1ED887ACF}"/>
              </a:ext>
            </a:extLst>
          </p:cNvPr>
          <p:cNvSpPr txBox="1"/>
          <p:nvPr/>
        </p:nvSpPr>
        <p:spPr>
          <a:xfrm>
            <a:off x="4782457" y="1833549"/>
            <a:ext cx="1681995" cy="307777"/>
          </a:xfrm>
          <a:prstGeom prst="rect">
            <a:avLst/>
          </a:prstGeom>
          <a:noFill/>
        </p:spPr>
        <p:txBody>
          <a:bodyPr wrap="square" rtlCol="0">
            <a:spAutoFit/>
          </a:bodyPr>
          <a:lstStyle/>
          <a:p>
            <a:r>
              <a:rPr lang="en-US" dirty="0"/>
              <a:t>Forward 20 steps</a:t>
            </a:r>
          </a:p>
        </p:txBody>
      </p:sp>
      <p:sp>
        <p:nvSpPr>
          <p:cNvPr id="117" name="TextBox 116">
            <a:extLst>
              <a:ext uri="{FF2B5EF4-FFF2-40B4-BE49-F238E27FC236}">
                <a16:creationId xmlns:a16="http://schemas.microsoft.com/office/drawing/2014/main" id="{C63A6C1A-48B0-E5D6-6C9A-5F0FE7EF5727}"/>
              </a:ext>
            </a:extLst>
          </p:cNvPr>
          <p:cNvSpPr txBox="1"/>
          <p:nvPr/>
        </p:nvSpPr>
        <p:spPr>
          <a:xfrm>
            <a:off x="4782457" y="2157445"/>
            <a:ext cx="1764732" cy="307777"/>
          </a:xfrm>
          <a:prstGeom prst="rect">
            <a:avLst/>
          </a:prstGeom>
          <a:noFill/>
        </p:spPr>
        <p:txBody>
          <a:bodyPr wrap="square" rtlCol="0">
            <a:spAutoFit/>
          </a:bodyPr>
          <a:lstStyle/>
          <a:p>
            <a:r>
              <a:rPr lang="en-US" dirty="0"/>
              <a:t>Backward 20 steps</a:t>
            </a:r>
          </a:p>
        </p:txBody>
      </p:sp>
      <p:cxnSp>
        <p:nvCxnSpPr>
          <p:cNvPr id="119" name="Connector: Elbow 118">
            <a:extLst>
              <a:ext uri="{FF2B5EF4-FFF2-40B4-BE49-F238E27FC236}">
                <a16:creationId xmlns:a16="http://schemas.microsoft.com/office/drawing/2014/main" id="{07C9F17D-9496-E5BF-D494-FF71D16932BF}"/>
              </a:ext>
            </a:extLst>
          </p:cNvPr>
          <p:cNvCxnSpPr>
            <a:stCxn id="106" idx="3"/>
            <a:endCxn id="109" idx="1"/>
          </p:cNvCxnSpPr>
          <p:nvPr/>
        </p:nvCxnSpPr>
        <p:spPr>
          <a:xfrm flipV="1">
            <a:off x="4473267" y="2157445"/>
            <a:ext cx="1991184" cy="1145416"/>
          </a:xfrm>
          <a:prstGeom prst="bentConnector3">
            <a:avLst>
              <a:gd name="adj1" fmla="val 1683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2" name="Connector: Elbow 121">
            <a:extLst>
              <a:ext uri="{FF2B5EF4-FFF2-40B4-BE49-F238E27FC236}">
                <a16:creationId xmlns:a16="http://schemas.microsoft.com/office/drawing/2014/main" id="{C73F8A8D-EEBD-4DA6-5C9C-A0440354856B}"/>
              </a:ext>
            </a:extLst>
          </p:cNvPr>
          <p:cNvCxnSpPr>
            <a:cxnSpLocks/>
          </p:cNvCxnSpPr>
          <p:nvPr/>
        </p:nvCxnSpPr>
        <p:spPr>
          <a:xfrm>
            <a:off x="4496152" y="3302861"/>
            <a:ext cx="1991184" cy="1534833"/>
          </a:xfrm>
          <a:prstGeom prst="bentConnector3">
            <a:avLst>
              <a:gd name="adj1" fmla="val 15740"/>
            </a:avLst>
          </a:prstGeom>
          <a:ln>
            <a:tailEnd type="triangle"/>
          </a:ln>
        </p:spPr>
        <p:style>
          <a:lnRef idx="3">
            <a:schemeClr val="accent1"/>
          </a:lnRef>
          <a:fillRef idx="0">
            <a:schemeClr val="accent1"/>
          </a:fillRef>
          <a:effectRef idx="2">
            <a:schemeClr val="accent1"/>
          </a:effectRef>
          <a:fontRef idx="minor">
            <a:schemeClr val="tx1"/>
          </a:fontRef>
        </p:style>
      </p:cxnSp>
      <p:sp>
        <p:nvSpPr>
          <p:cNvPr id="124" name="TextBox 123">
            <a:extLst>
              <a:ext uri="{FF2B5EF4-FFF2-40B4-BE49-F238E27FC236}">
                <a16:creationId xmlns:a16="http://schemas.microsoft.com/office/drawing/2014/main" id="{664D546A-0E08-8948-EBFB-BDD8ADD078F1}"/>
              </a:ext>
            </a:extLst>
          </p:cNvPr>
          <p:cNvSpPr txBox="1"/>
          <p:nvPr/>
        </p:nvSpPr>
        <p:spPr>
          <a:xfrm>
            <a:off x="4782456" y="4456136"/>
            <a:ext cx="1681995" cy="307777"/>
          </a:xfrm>
          <a:prstGeom prst="rect">
            <a:avLst/>
          </a:prstGeom>
          <a:noFill/>
        </p:spPr>
        <p:txBody>
          <a:bodyPr wrap="square" rtlCol="0">
            <a:spAutoFit/>
          </a:bodyPr>
          <a:lstStyle/>
          <a:p>
            <a:r>
              <a:rPr lang="en-US" dirty="0"/>
              <a:t>Forward 200 steps</a:t>
            </a:r>
          </a:p>
        </p:txBody>
      </p:sp>
      <p:sp>
        <p:nvSpPr>
          <p:cNvPr id="125" name="TextBox 124">
            <a:extLst>
              <a:ext uri="{FF2B5EF4-FFF2-40B4-BE49-F238E27FC236}">
                <a16:creationId xmlns:a16="http://schemas.microsoft.com/office/drawing/2014/main" id="{1B86AD94-0165-217E-604A-E2B6C847D1CB}"/>
              </a:ext>
            </a:extLst>
          </p:cNvPr>
          <p:cNvSpPr txBox="1"/>
          <p:nvPr/>
        </p:nvSpPr>
        <p:spPr>
          <a:xfrm>
            <a:off x="4782456" y="4837694"/>
            <a:ext cx="1886857" cy="307777"/>
          </a:xfrm>
          <a:prstGeom prst="rect">
            <a:avLst/>
          </a:prstGeom>
          <a:noFill/>
        </p:spPr>
        <p:txBody>
          <a:bodyPr wrap="square" rtlCol="0">
            <a:spAutoFit/>
          </a:bodyPr>
          <a:lstStyle/>
          <a:p>
            <a:r>
              <a:rPr lang="en-US" dirty="0"/>
              <a:t>Backward 200 steps</a:t>
            </a:r>
          </a:p>
        </p:txBody>
      </p:sp>
      <p:grpSp>
        <p:nvGrpSpPr>
          <p:cNvPr id="152" name="Group 151">
            <a:extLst>
              <a:ext uri="{FF2B5EF4-FFF2-40B4-BE49-F238E27FC236}">
                <a16:creationId xmlns:a16="http://schemas.microsoft.com/office/drawing/2014/main" id="{B8B6D190-5DB6-B6E2-57B1-8D6671344F12}"/>
              </a:ext>
            </a:extLst>
          </p:cNvPr>
          <p:cNvGrpSpPr/>
          <p:nvPr/>
        </p:nvGrpSpPr>
        <p:grpSpPr>
          <a:xfrm>
            <a:off x="452483" y="2441060"/>
            <a:ext cx="1583958" cy="1919550"/>
            <a:chOff x="452483" y="2441060"/>
            <a:chExt cx="1583958" cy="1919550"/>
          </a:xfrm>
        </p:grpSpPr>
        <p:pic>
          <p:nvPicPr>
            <p:cNvPr id="104" name="Picture 103">
              <a:extLst>
                <a:ext uri="{FF2B5EF4-FFF2-40B4-BE49-F238E27FC236}">
                  <a16:creationId xmlns:a16="http://schemas.microsoft.com/office/drawing/2014/main" id="{0E5866B7-72CB-004B-7CAC-4612EB666318}"/>
                </a:ext>
              </a:extLst>
            </p:cNvPr>
            <p:cNvPicPr>
              <a:picLocks noChangeAspect="1"/>
            </p:cNvPicPr>
            <p:nvPr/>
          </p:nvPicPr>
          <p:blipFill>
            <a:blip r:embed="rId5"/>
            <a:stretch>
              <a:fillRect/>
            </a:stretch>
          </p:blipFill>
          <p:spPr>
            <a:xfrm>
              <a:off x="452483" y="2441060"/>
              <a:ext cx="1583958" cy="1723602"/>
            </a:xfrm>
            <a:prstGeom prst="rect">
              <a:avLst/>
            </a:prstGeom>
          </p:spPr>
        </p:pic>
        <p:pic>
          <p:nvPicPr>
            <p:cNvPr id="135" name="Picture 134">
              <a:extLst>
                <a:ext uri="{FF2B5EF4-FFF2-40B4-BE49-F238E27FC236}">
                  <a16:creationId xmlns:a16="http://schemas.microsoft.com/office/drawing/2014/main" id="{08612B36-E8F0-5F42-1D87-66BD2F7BD2EC}"/>
                </a:ext>
              </a:extLst>
            </p:cNvPr>
            <p:cNvPicPr>
              <a:picLocks noChangeAspect="1"/>
            </p:cNvPicPr>
            <p:nvPr/>
          </p:nvPicPr>
          <p:blipFill>
            <a:blip r:embed="rId6"/>
            <a:stretch>
              <a:fillRect/>
            </a:stretch>
          </p:blipFill>
          <p:spPr>
            <a:xfrm>
              <a:off x="1089336" y="4164662"/>
              <a:ext cx="310251" cy="195948"/>
            </a:xfrm>
            <a:prstGeom prst="rect">
              <a:avLst/>
            </a:prstGeom>
          </p:spPr>
        </p:pic>
      </p:grpSp>
      <p:grpSp>
        <p:nvGrpSpPr>
          <p:cNvPr id="153" name="Group 152">
            <a:extLst>
              <a:ext uri="{FF2B5EF4-FFF2-40B4-BE49-F238E27FC236}">
                <a16:creationId xmlns:a16="http://schemas.microsoft.com/office/drawing/2014/main" id="{0572A5DA-1FA8-E5CA-93E7-4610407CBB25}"/>
              </a:ext>
            </a:extLst>
          </p:cNvPr>
          <p:cNvGrpSpPr/>
          <p:nvPr/>
        </p:nvGrpSpPr>
        <p:grpSpPr>
          <a:xfrm>
            <a:off x="2963602" y="2441060"/>
            <a:ext cx="1509665" cy="2007217"/>
            <a:chOff x="2963602" y="2441060"/>
            <a:chExt cx="1509665" cy="2007217"/>
          </a:xfrm>
        </p:grpSpPr>
        <p:pic>
          <p:nvPicPr>
            <p:cNvPr id="106" name="Picture 105">
              <a:extLst>
                <a:ext uri="{FF2B5EF4-FFF2-40B4-BE49-F238E27FC236}">
                  <a16:creationId xmlns:a16="http://schemas.microsoft.com/office/drawing/2014/main" id="{A3755BA3-144E-2AE0-FBB1-612A274F934A}"/>
                </a:ext>
              </a:extLst>
            </p:cNvPr>
            <p:cNvPicPr>
              <a:picLocks noChangeAspect="1"/>
            </p:cNvPicPr>
            <p:nvPr/>
          </p:nvPicPr>
          <p:blipFill>
            <a:blip r:embed="rId7"/>
            <a:stretch>
              <a:fillRect/>
            </a:stretch>
          </p:blipFill>
          <p:spPr>
            <a:xfrm>
              <a:off x="2963602" y="2441060"/>
              <a:ext cx="1509665" cy="1723602"/>
            </a:xfrm>
            <a:prstGeom prst="rect">
              <a:avLst/>
            </a:prstGeom>
          </p:spPr>
        </p:pic>
        <p:pic>
          <p:nvPicPr>
            <p:cNvPr id="137" name="Picture 136">
              <a:extLst>
                <a:ext uri="{FF2B5EF4-FFF2-40B4-BE49-F238E27FC236}">
                  <a16:creationId xmlns:a16="http://schemas.microsoft.com/office/drawing/2014/main" id="{8C27AA88-7138-870C-FCA4-88FA71B91BA8}"/>
                </a:ext>
              </a:extLst>
            </p:cNvPr>
            <p:cNvPicPr>
              <a:picLocks noChangeAspect="1"/>
            </p:cNvPicPr>
            <p:nvPr/>
          </p:nvPicPr>
          <p:blipFill>
            <a:blip r:embed="rId8"/>
            <a:stretch>
              <a:fillRect/>
            </a:stretch>
          </p:blipFill>
          <p:spPr>
            <a:xfrm>
              <a:off x="3491751" y="4230557"/>
              <a:ext cx="386453" cy="217720"/>
            </a:xfrm>
            <a:prstGeom prst="rect">
              <a:avLst/>
            </a:prstGeom>
          </p:spPr>
        </p:pic>
      </p:grpSp>
      <p:pic>
        <p:nvPicPr>
          <p:cNvPr id="139" name="Picture 138">
            <a:extLst>
              <a:ext uri="{FF2B5EF4-FFF2-40B4-BE49-F238E27FC236}">
                <a16:creationId xmlns:a16="http://schemas.microsoft.com/office/drawing/2014/main" id="{62B5F7BC-D1D3-0DF9-60A3-E1941132AD5F}"/>
              </a:ext>
            </a:extLst>
          </p:cNvPr>
          <p:cNvPicPr>
            <a:picLocks noChangeAspect="1"/>
          </p:cNvPicPr>
          <p:nvPr/>
        </p:nvPicPr>
        <p:blipFill>
          <a:blip r:embed="rId9"/>
          <a:stretch>
            <a:fillRect/>
          </a:stretch>
        </p:blipFill>
        <p:spPr>
          <a:xfrm>
            <a:off x="5432948" y="1613952"/>
            <a:ext cx="381010" cy="190505"/>
          </a:xfrm>
          <a:prstGeom prst="rect">
            <a:avLst/>
          </a:prstGeom>
        </p:spPr>
      </p:pic>
      <p:pic>
        <p:nvPicPr>
          <p:cNvPr id="141" name="Picture 140">
            <a:extLst>
              <a:ext uri="{FF2B5EF4-FFF2-40B4-BE49-F238E27FC236}">
                <a16:creationId xmlns:a16="http://schemas.microsoft.com/office/drawing/2014/main" id="{DE55D7FF-B5ED-2616-0E8C-59FBDF871234}"/>
              </a:ext>
            </a:extLst>
          </p:cNvPr>
          <p:cNvPicPr>
            <a:picLocks noChangeAspect="1"/>
          </p:cNvPicPr>
          <p:nvPr/>
        </p:nvPicPr>
        <p:blipFill>
          <a:blip r:embed="rId10"/>
          <a:stretch>
            <a:fillRect/>
          </a:stretch>
        </p:blipFill>
        <p:spPr>
          <a:xfrm>
            <a:off x="5449278" y="2445777"/>
            <a:ext cx="348352" cy="244935"/>
          </a:xfrm>
          <a:prstGeom prst="rect">
            <a:avLst/>
          </a:prstGeom>
        </p:spPr>
      </p:pic>
      <p:pic>
        <p:nvPicPr>
          <p:cNvPr id="142" name="Picture 141">
            <a:extLst>
              <a:ext uri="{FF2B5EF4-FFF2-40B4-BE49-F238E27FC236}">
                <a16:creationId xmlns:a16="http://schemas.microsoft.com/office/drawing/2014/main" id="{1D766052-4274-B2BB-53BD-3BDD3F63E55F}"/>
              </a:ext>
            </a:extLst>
          </p:cNvPr>
          <p:cNvPicPr>
            <a:picLocks noChangeAspect="1"/>
          </p:cNvPicPr>
          <p:nvPr/>
        </p:nvPicPr>
        <p:blipFill>
          <a:blip r:embed="rId9"/>
          <a:stretch>
            <a:fillRect/>
          </a:stretch>
        </p:blipFill>
        <p:spPr>
          <a:xfrm>
            <a:off x="5465493" y="4230557"/>
            <a:ext cx="381010" cy="190505"/>
          </a:xfrm>
          <a:prstGeom prst="rect">
            <a:avLst/>
          </a:prstGeom>
        </p:spPr>
      </p:pic>
      <p:pic>
        <p:nvPicPr>
          <p:cNvPr id="143" name="Picture 142">
            <a:extLst>
              <a:ext uri="{FF2B5EF4-FFF2-40B4-BE49-F238E27FC236}">
                <a16:creationId xmlns:a16="http://schemas.microsoft.com/office/drawing/2014/main" id="{CB83CCA3-AC47-CC89-4B95-FC32A2662736}"/>
              </a:ext>
            </a:extLst>
          </p:cNvPr>
          <p:cNvPicPr>
            <a:picLocks noChangeAspect="1"/>
          </p:cNvPicPr>
          <p:nvPr/>
        </p:nvPicPr>
        <p:blipFill>
          <a:blip r:embed="rId10"/>
          <a:stretch>
            <a:fillRect/>
          </a:stretch>
        </p:blipFill>
        <p:spPr>
          <a:xfrm>
            <a:off x="5481823" y="5062382"/>
            <a:ext cx="348352" cy="244935"/>
          </a:xfrm>
          <a:prstGeom prst="rect">
            <a:avLst/>
          </a:prstGeom>
        </p:spPr>
      </p:pic>
      <p:pic>
        <p:nvPicPr>
          <p:cNvPr id="145" name="Picture 144">
            <a:extLst>
              <a:ext uri="{FF2B5EF4-FFF2-40B4-BE49-F238E27FC236}">
                <a16:creationId xmlns:a16="http://schemas.microsoft.com/office/drawing/2014/main" id="{5E13BC24-97D3-257C-523C-023A1BC411A5}"/>
              </a:ext>
            </a:extLst>
          </p:cNvPr>
          <p:cNvPicPr>
            <a:picLocks noChangeAspect="1"/>
          </p:cNvPicPr>
          <p:nvPr/>
        </p:nvPicPr>
        <p:blipFill>
          <a:blip r:embed="rId11"/>
          <a:stretch>
            <a:fillRect/>
          </a:stretch>
        </p:blipFill>
        <p:spPr>
          <a:xfrm>
            <a:off x="749022" y="4715011"/>
            <a:ext cx="3293015" cy="332023"/>
          </a:xfrm>
          <a:prstGeom prst="rect">
            <a:avLst/>
          </a:prstGeom>
        </p:spPr>
      </p:pic>
      <p:cxnSp>
        <p:nvCxnSpPr>
          <p:cNvPr id="147" name="Straight Connector 146">
            <a:extLst>
              <a:ext uri="{FF2B5EF4-FFF2-40B4-BE49-F238E27FC236}">
                <a16:creationId xmlns:a16="http://schemas.microsoft.com/office/drawing/2014/main" id="{6241794B-C3BB-13FE-1DE5-57E6B9D44EB3}"/>
              </a:ext>
            </a:extLst>
          </p:cNvPr>
          <p:cNvCxnSpPr/>
          <p:nvPr/>
        </p:nvCxnSpPr>
        <p:spPr>
          <a:xfrm>
            <a:off x="1572762" y="5099483"/>
            <a:ext cx="10709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0D8BDD39-2005-AEA6-7EA4-7BF93B48CAA5}"/>
              </a:ext>
            </a:extLst>
          </p:cNvPr>
          <p:cNvSpPr txBox="1"/>
          <p:nvPr/>
        </p:nvSpPr>
        <p:spPr>
          <a:xfrm>
            <a:off x="764075" y="5183338"/>
            <a:ext cx="295198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Add noise to remove perturbation</a:t>
            </a:r>
          </a:p>
        </p:txBody>
      </p:sp>
      <p:cxnSp>
        <p:nvCxnSpPr>
          <p:cNvPr id="149" name="Straight Connector 148">
            <a:extLst>
              <a:ext uri="{FF2B5EF4-FFF2-40B4-BE49-F238E27FC236}">
                <a16:creationId xmlns:a16="http://schemas.microsoft.com/office/drawing/2014/main" id="{713266AD-F75F-5A77-3A83-646E5BB04D08}"/>
              </a:ext>
            </a:extLst>
          </p:cNvPr>
          <p:cNvCxnSpPr>
            <a:cxnSpLocks/>
          </p:cNvCxnSpPr>
          <p:nvPr/>
        </p:nvCxnSpPr>
        <p:spPr>
          <a:xfrm>
            <a:off x="2872389" y="5112546"/>
            <a:ext cx="107090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FFF7855-401F-D574-B052-6743E5E17F5C}"/>
              </a:ext>
            </a:extLst>
          </p:cNvPr>
          <p:cNvSpPr txBox="1"/>
          <p:nvPr/>
        </p:nvSpPr>
        <p:spPr>
          <a:xfrm>
            <a:off x="1895565" y="5560509"/>
            <a:ext cx="2951982"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Recover similar to the benign</a:t>
            </a:r>
          </a:p>
        </p:txBody>
      </p:sp>
      <p:sp>
        <p:nvSpPr>
          <p:cNvPr id="3" name="Slide Number Placeholder 2">
            <a:extLst>
              <a:ext uri="{FF2B5EF4-FFF2-40B4-BE49-F238E27FC236}">
                <a16:creationId xmlns:a16="http://schemas.microsoft.com/office/drawing/2014/main" id="{D22F2B3D-E75A-8923-39CC-8AE6A6B11D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58816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6" grpId="0"/>
      <p:bldP spid="117" grpId="0"/>
      <p:bldP spid="124" grpId="0"/>
      <p:bldP spid="125" grpId="0"/>
      <p:bldP spid="148" grpId="0" animBg="1"/>
      <p:bldP spid="151"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10687</TotalTime>
  <Words>1038</Words>
  <Application>Microsoft Office PowerPoint</Application>
  <PresentationFormat>On-screen Show (4:3)</PresentationFormat>
  <Paragraphs>202</Paragraphs>
  <Slides>19</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Helvetica</vt:lpstr>
      <vt:lpstr>Helvetica Neue</vt:lpstr>
      <vt:lpstr>Arial</vt:lpstr>
      <vt:lpstr>Calibri</vt:lpstr>
      <vt:lpstr>Quattrocento Sans</vt:lpstr>
      <vt:lpstr>Courier New</vt:lpstr>
      <vt:lpstr>Office Theme</vt:lpstr>
      <vt:lpstr>WavePurifier: Purifying Audio Adversarial Examples via Hierarchical Diffusion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FutureG Wireless Systems with Programmable Metasurfaces Fabricated via Advanced Materials</dc:title>
  <dc:creator>Matthew Moorefield</dc:creator>
  <cp:lastModifiedBy>Guo, Hanqing</cp:lastModifiedBy>
  <cp:revision>153</cp:revision>
  <dcterms:created xsi:type="dcterms:W3CDTF">2013-09-17T16:40:03Z</dcterms:created>
  <dcterms:modified xsi:type="dcterms:W3CDTF">2025-01-29T22:53:26Z</dcterms:modified>
</cp:coreProperties>
</file>